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1"/>
  </p:notesMasterIdLst>
  <p:handoutMasterIdLst>
    <p:handoutMasterId r:id="rId142"/>
  </p:handoutMasterIdLst>
  <p:sldIdLst>
    <p:sldId id="256" r:id="rId2"/>
    <p:sldId id="259" r:id="rId3"/>
    <p:sldId id="269" r:id="rId4"/>
    <p:sldId id="408" r:id="rId5"/>
    <p:sldId id="369" r:id="rId6"/>
    <p:sldId id="267" r:id="rId7"/>
    <p:sldId id="258" r:id="rId8"/>
    <p:sldId id="366" r:id="rId9"/>
    <p:sldId id="409" r:id="rId10"/>
    <p:sldId id="370" r:id="rId11"/>
    <p:sldId id="274" r:id="rId12"/>
    <p:sldId id="275" r:id="rId13"/>
    <p:sldId id="276" r:id="rId14"/>
    <p:sldId id="278" r:id="rId15"/>
    <p:sldId id="271" r:id="rId16"/>
    <p:sldId id="290" r:id="rId17"/>
    <p:sldId id="272" r:id="rId18"/>
    <p:sldId id="296" r:id="rId19"/>
    <p:sldId id="375" r:id="rId20"/>
    <p:sldId id="306" r:id="rId21"/>
    <p:sldId id="261" r:id="rId22"/>
    <p:sldId id="297" r:id="rId23"/>
    <p:sldId id="372" r:id="rId24"/>
    <p:sldId id="373" r:id="rId25"/>
    <p:sldId id="298" r:id="rId26"/>
    <p:sldId id="374" r:id="rId27"/>
    <p:sldId id="376" r:id="rId28"/>
    <p:sldId id="377" r:id="rId29"/>
    <p:sldId id="305" r:id="rId30"/>
    <p:sldId id="309" r:id="rId31"/>
    <p:sldId id="310" r:id="rId32"/>
    <p:sldId id="378" r:id="rId33"/>
    <p:sldId id="379" r:id="rId34"/>
    <p:sldId id="380" r:id="rId35"/>
    <p:sldId id="382" r:id="rId36"/>
    <p:sldId id="381" r:id="rId37"/>
    <p:sldId id="383" r:id="rId38"/>
    <p:sldId id="384" r:id="rId39"/>
    <p:sldId id="386" r:id="rId40"/>
    <p:sldId id="385" r:id="rId41"/>
    <p:sldId id="318" r:id="rId42"/>
    <p:sldId id="315" r:id="rId43"/>
    <p:sldId id="319" r:id="rId44"/>
    <p:sldId id="324" r:id="rId45"/>
    <p:sldId id="322" r:id="rId46"/>
    <p:sldId id="431" r:id="rId47"/>
    <p:sldId id="388" r:id="rId48"/>
    <p:sldId id="317" r:id="rId49"/>
    <p:sldId id="323" r:id="rId50"/>
    <p:sldId id="389" r:id="rId51"/>
    <p:sldId id="390" r:id="rId52"/>
    <p:sldId id="392" r:id="rId53"/>
    <p:sldId id="328" r:id="rId54"/>
    <p:sldId id="312" r:id="rId55"/>
    <p:sldId id="394" r:id="rId56"/>
    <p:sldId id="395" r:id="rId57"/>
    <p:sldId id="396" r:id="rId58"/>
    <p:sldId id="397" r:id="rId59"/>
    <p:sldId id="398" r:id="rId60"/>
    <p:sldId id="399" r:id="rId61"/>
    <p:sldId id="401" r:id="rId62"/>
    <p:sldId id="400" r:id="rId63"/>
    <p:sldId id="402" r:id="rId64"/>
    <p:sldId id="403" r:id="rId65"/>
    <p:sldId id="404" r:id="rId66"/>
    <p:sldId id="334" r:id="rId67"/>
    <p:sldId id="405" r:id="rId68"/>
    <p:sldId id="406" r:id="rId69"/>
    <p:sldId id="393" r:id="rId70"/>
    <p:sldId id="340" r:id="rId71"/>
    <p:sldId id="407" r:id="rId72"/>
    <p:sldId id="341" r:id="rId73"/>
    <p:sldId id="410" r:id="rId74"/>
    <p:sldId id="411" r:id="rId75"/>
    <p:sldId id="412" r:id="rId76"/>
    <p:sldId id="413" r:id="rId77"/>
    <p:sldId id="414" r:id="rId78"/>
    <p:sldId id="416" r:id="rId79"/>
    <p:sldId id="417" r:id="rId80"/>
    <p:sldId id="418" r:id="rId81"/>
    <p:sldId id="419" r:id="rId82"/>
    <p:sldId id="420" r:id="rId83"/>
    <p:sldId id="415" r:id="rId84"/>
    <p:sldId id="422" r:id="rId85"/>
    <p:sldId id="421" r:id="rId86"/>
    <p:sldId id="423" r:id="rId87"/>
    <p:sldId id="425" r:id="rId88"/>
    <p:sldId id="426" r:id="rId89"/>
    <p:sldId id="432" r:id="rId90"/>
    <p:sldId id="427" r:id="rId91"/>
    <p:sldId id="428" r:id="rId92"/>
    <p:sldId id="299" r:id="rId93"/>
    <p:sldId id="429" r:id="rId94"/>
    <p:sldId id="430" r:id="rId95"/>
    <p:sldId id="438" r:id="rId96"/>
    <p:sldId id="433" r:id="rId97"/>
    <p:sldId id="435" r:id="rId98"/>
    <p:sldId id="436" r:id="rId99"/>
    <p:sldId id="437" r:id="rId100"/>
    <p:sldId id="434" r:id="rId101"/>
    <p:sldId id="439" r:id="rId102"/>
    <p:sldId id="440" r:id="rId103"/>
    <p:sldId id="441" r:id="rId104"/>
    <p:sldId id="442" r:id="rId105"/>
    <p:sldId id="443" r:id="rId106"/>
    <p:sldId id="444" r:id="rId107"/>
    <p:sldId id="343" r:id="rId108"/>
    <p:sldId id="344" r:id="rId109"/>
    <p:sldId id="445" r:id="rId110"/>
    <p:sldId id="345" r:id="rId111"/>
    <p:sldId id="346" r:id="rId112"/>
    <p:sldId id="347" r:id="rId113"/>
    <p:sldId id="348" r:id="rId114"/>
    <p:sldId id="446" r:id="rId115"/>
    <p:sldId id="447" r:id="rId116"/>
    <p:sldId id="349" r:id="rId117"/>
    <p:sldId id="448" r:id="rId118"/>
    <p:sldId id="449" r:id="rId119"/>
    <p:sldId id="450" r:id="rId120"/>
    <p:sldId id="451" r:id="rId121"/>
    <p:sldId id="452" r:id="rId122"/>
    <p:sldId id="453" r:id="rId123"/>
    <p:sldId id="350" r:id="rId124"/>
    <p:sldId id="351" r:id="rId125"/>
    <p:sldId id="352" r:id="rId126"/>
    <p:sldId id="354" r:id="rId127"/>
    <p:sldId id="355" r:id="rId128"/>
    <p:sldId id="456" r:id="rId129"/>
    <p:sldId id="458" r:id="rId130"/>
    <p:sldId id="459" r:id="rId131"/>
    <p:sldId id="455" r:id="rId132"/>
    <p:sldId id="457" r:id="rId133"/>
    <p:sldId id="460" r:id="rId134"/>
    <p:sldId id="362" r:id="rId135"/>
    <p:sldId id="364" r:id="rId136"/>
    <p:sldId id="365" r:id="rId137"/>
    <p:sldId id="454" r:id="rId138"/>
    <p:sldId id="367" r:id="rId139"/>
    <p:sldId id="368" r:id="rId14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66"/>
    <a:srgbClr val="747679"/>
    <a:srgbClr val="BABCBE"/>
    <a:srgbClr val="000000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9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F23A3D60-C6AF-4B83-80E4-2DCE34B47943}" type="presOf" srcId="{B5E039F1-BBD9-49CA-AED0-167893AD4C2D}" destId="{AA9D5778-9E54-41DB-BF3A-44486A11C644}" srcOrd="0" destOrd="0" presId="urn:microsoft.com/office/officeart/2005/8/layout/matrix3"/>
    <dgm:cxn modelId="{3C19796D-28CD-4588-964D-8182AA75934E}" type="presOf" srcId="{3E4F9D75-D5D8-4314-ACBD-27833A7F9B37}" destId="{0F528374-3DE1-4486-B71C-82DC73192314}" srcOrd="0" destOrd="0" presId="urn:microsoft.com/office/officeart/2005/8/layout/matrix3"/>
    <dgm:cxn modelId="{D38D017A-6CB8-4A57-90AA-8ADB32B057AF}" type="presOf" srcId="{D1EB14A3-E50B-4C6B-8B85-FC2F1AA58ED5}" destId="{ECAE1A64-3C26-4CD0-8055-16154FF0361B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D202BC90-6A3E-402E-A3CD-C48B92C8B66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FC93D3CF-8BE5-4B90-A1DE-5AE9B3A07321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EC3A896-09C5-4EA9-AC89-654B4A813998}" type="presParOf" srcId="{0F528374-3DE1-4486-B71C-82DC73192314}" destId="{7476B03F-5A87-4E08-A32E-D8B9821AFAB6}" srcOrd="0" destOrd="0" presId="urn:microsoft.com/office/officeart/2005/8/layout/matrix3"/>
    <dgm:cxn modelId="{D7D8C8FE-6D4F-4CEA-8667-4E25BB605CDF}" type="presParOf" srcId="{0F528374-3DE1-4486-B71C-82DC73192314}" destId="{ECAE1A64-3C26-4CD0-8055-16154FF0361B}" srcOrd="1" destOrd="0" presId="urn:microsoft.com/office/officeart/2005/8/layout/matrix3"/>
    <dgm:cxn modelId="{8C92C724-6D8F-4F5F-A6AA-EFF71A76CBF6}" type="presParOf" srcId="{0F528374-3DE1-4486-B71C-82DC73192314}" destId="{AA9D5778-9E54-41DB-BF3A-44486A11C644}" srcOrd="2" destOrd="0" presId="urn:microsoft.com/office/officeart/2005/8/layout/matrix3"/>
    <dgm:cxn modelId="{F80EBF10-AB9D-4B71-906E-AFBAEEF74496}" type="presParOf" srcId="{0F528374-3DE1-4486-B71C-82DC73192314}" destId="{B6C28692-8BAE-4E06-A3BE-9AAFCCA84D47}" srcOrd="3" destOrd="0" presId="urn:microsoft.com/office/officeart/2005/8/layout/matrix3"/>
    <dgm:cxn modelId="{98C4600F-015C-4FEC-9A1E-AAB41684ABC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687088" y="0"/>
          <a:ext cx="3156548" cy="315654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986961" y="299872"/>
          <a:ext cx="1231053" cy="123105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REST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1047056" y="359967"/>
        <a:ext cx="1110863" cy="1110863"/>
      </dsp:txXfrm>
    </dsp:sp>
    <dsp:sp modelId="{AA9D5778-9E54-41DB-BF3A-44486A11C644}">
      <dsp:nvSpPr>
        <dsp:cNvPr id="0" name=""/>
        <dsp:cNvSpPr/>
      </dsp:nvSpPr>
      <dsp:spPr>
        <a:xfrm>
          <a:off x="2312711" y="299872"/>
          <a:ext cx="1231053" cy="1231053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Documents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2372806" y="359967"/>
        <a:ext cx="1110863" cy="1110863"/>
      </dsp:txXfrm>
    </dsp:sp>
    <dsp:sp modelId="{B6C28692-8BAE-4E06-A3BE-9AAFCCA84D47}">
      <dsp:nvSpPr>
        <dsp:cNvPr id="0" name=""/>
        <dsp:cNvSpPr/>
      </dsp:nvSpPr>
      <dsp:spPr>
        <a:xfrm>
          <a:off x="986961" y="1625622"/>
          <a:ext cx="1231053" cy="1231053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Messages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1047056" y="1685717"/>
        <a:ext cx="1110863" cy="1110863"/>
      </dsp:txXfrm>
    </dsp:sp>
    <dsp:sp modelId="{C9DED484-765B-4B50-9650-386C82457535}">
      <dsp:nvSpPr>
        <dsp:cNvPr id="0" name=""/>
        <dsp:cNvSpPr/>
      </dsp:nvSpPr>
      <dsp:spPr>
        <a:xfrm>
          <a:off x="2312711" y="1625622"/>
          <a:ext cx="1231053" cy="1231053"/>
        </a:xfrm>
        <a:prstGeom prst="roundRect">
          <a:avLst/>
        </a:prstGeom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Services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2372806" y="1685717"/>
        <a:ext cx="1110863" cy="11108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5/1/2019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5/1/2019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F7AD536F-12DD-4047-A5E1-D0F79FE1E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005C5975-8789-48B8-B086-1A47F4D38A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CDBF50D1-8693-4891-9BB7-FBADA3084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7194B379-A0D2-4382-AF7C-F5C2DF94165C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66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539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20061" cy="877213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3481137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1BF28DD7-1B91-4710-80F7-7D2604E14C5A}" type="datetime1">
              <a:rPr lang="en-US" altLang="en-US" smtClean="0"/>
              <a:pPr/>
              <a:t>5/1/2019</a:t>
            </a:fld>
            <a:endParaRPr lang="en-US" altLang="en-US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9E61A033-475D-48D9-BE3E-1CE76DF8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reative Commons Licence">
            <a:extLst>
              <a:ext uri="{FF2B5EF4-FFF2-40B4-BE49-F238E27FC236}">
                <a16:creationId xmlns:a16="http://schemas.microsoft.com/office/drawing/2014/main" id="{0C8BF774-12A6-45BC-AEF6-073961056D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F2184D0-F23F-4EE2-A921-57F3B04DB2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  <p:sp>
        <p:nvSpPr>
          <p:cNvPr id="13" name="Footer Placeholder 22">
            <a:extLst>
              <a:ext uri="{FF2B5EF4-FFF2-40B4-BE49-F238E27FC236}">
                <a16:creationId xmlns:a16="http://schemas.microsoft.com/office/drawing/2014/main" id="{4A8BDAAC-3D5D-456D-BE13-830FA336E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25075A-B31D-45B8-9A21-8812F224B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084DA0-779A-4576-8264-D73968C266DD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A8CB52-4082-4E95-98CD-BBC926BF40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4C641-9072-4AF2-BA16-5ACF2A7DAD8A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8907BA-170C-4F12-B228-578FEFF3E164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7B4D49-0228-4DE1-A0C6-AF9423C8D85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06135CFE-C94C-4B19-9424-1B2BF32572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470BA-76EF-4922-A11C-1E9C54F2E6F8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:a16="http://schemas.microsoft.com/office/drawing/2014/main" id="{9093BB85-A3F9-46B4-946E-F28BAEEE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16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928F135-5C55-47C0-AE61-2BD8FE7285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BEF41-046F-4602-884F-B23EC3AE347E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5C59A7-C36A-444A-8076-A857AD7AD8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078C80-5EB1-4615-9A89-B52206EBEF60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3BEFD-6995-47DD-8BB7-8DE2AEF62CFE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77B300-65B7-42DE-8E27-5C99460A7AED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144F6DBA-A16D-4671-8335-9B5DC6EA2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2FF2DA-1FD2-477F-BB04-FB1BB2E3C6E5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9">
            <a:extLst>
              <a:ext uri="{FF2B5EF4-FFF2-40B4-BE49-F238E27FC236}">
                <a16:creationId xmlns:a16="http://schemas.microsoft.com/office/drawing/2014/main" id="{F2F914AF-9759-46FA-A1F0-32E2A695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16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359F42EA-264E-45CA-9C4F-36427585C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ED00E1-9957-47D5-A497-CC0AC8F335F3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98C0438-578B-4881-B5A4-952DB1DB95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CD6CAE-4BAA-48CB-BD74-52E2727EB33D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512F78-9DF7-4A4B-8F51-4CEBC679C4DC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5B9847-0652-48D6-8A84-DC0C72138DF4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ooter Placeholder 12">
            <a:extLst>
              <a:ext uri="{FF2B5EF4-FFF2-40B4-BE49-F238E27FC236}">
                <a16:creationId xmlns:a16="http://schemas.microsoft.com/office/drawing/2014/main" id="{C50694BD-CDBA-4181-8FCA-6318E3E0DC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290EC1-56E5-41AA-BB51-B0967C010B48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9">
            <a:extLst>
              <a:ext uri="{FF2B5EF4-FFF2-40B4-BE49-F238E27FC236}">
                <a16:creationId xmlns:a16="http://schemas.microsoft.com/office/drawing/2014/main" id="{655665DA-D3CB-49B1-948F-1FFD1C783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16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3" y="1527048"/>
            <a:ext cx="6039700" cy="2279098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600"/>
              </a:spcAft>
              <a:defRPr sz="1200"/>
            </a:lvl1pPr>
            <a:lvl2pPr>
              <a:spcBef>
                <a:spcPts val="600"/>
              </a:spcBef>
              <a:spcAft>
                <a:spcPts val="600"/>
              </a:spcAft>
              <a:defRPr sz="1200"/>
            </a:lvl2pPr>
            <a:lvl3pPr>
              <a:spcBef>
                <a:spcPts val="600"/>
              </a:spcBef>
              <a:spcAft>
                <a:spcPts val="600"/>
              </a:spcAft>
              <a:defRPr sz="1200"/>
            </a:lvl3pPr>
            <a:lvl4pPr>
              <a:spcBef>
                <a:spcPts val="600"/>
              </a:spcBef>
              <a:spcAft>
                <a:spcPts val="600"/>
              </a:spcAft>
              <a:defRPr sz="1200"/>
            </a:lvl4pPr>
            <a:lvl5pPr>
              <a:spcBef>
                <a:spcPts val="60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88B225E-CCE0-4029-8F83-FFBABEB87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0853BB-D34B-41C8-8382-7658460DFAD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914D94E-09DA-4CB8-AD2E-370F6186BBD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FF811A-6F22-45B1-B76A-7F09321BCC8E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5993B5-C425-416D-B369-262CC7181E7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14268E-92A8-457E-9CB1-80760BBCDA0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51251C7B-8A3E-4847-8EE5-512D2B83A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546592-6A29-40F9-A645-8251869E7D86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B5CFB0A0-8A5C-4A1C-A862-E5F26261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073151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600"/>
              </a:spcAft>
              <a:defRPr sz="1200"/>
            </a:lvl1pPr>
            <a:lvl2pPr>
              <a:spcBef>
                <a:spcPts val="600"/>
              </a:spcBef>
              <a:spcAft>
                <a:spcPts val="600"/>
              </a:spcAft>
              <a:defRPr sz="1200"/>
            </a:lvl2pPr>
            <a:lvl3pPr>
              <a:spcBef>
                <a:spcPts val="600"/>
              </a:spcBef>
              <a:spcAft>
                <a:spcPts val="600"/>
              </a:spcAft>
              <a:defRPr sz="1200"/>
            </a:lvl3pPr>
            <a:lvl4pPr>
              <a:spcBef>
                <a:spcPts val="600"/>
              </a:spcBef>
              <a:spcAft>
                <a:spcPts val="600"/>
              </a:spcAft>
              <a:defRPr sz="1200"/>
            </a:lvl4pPr>
            <a:lvl5pPr>
              <a:spcBef>
                <a:spcPts val="60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600"/>
              </a:spcAft>
              <a:defRPr sz="1200"/>
            </a:lvl1pPr>
            <a:lvl2pPr>
              <a:spcBef>
                <a:spcPts val="600"/>
              </a:spcBef>
              <a:spcAft>
                <a:spcPts val="600"/>
              </a:spcAft>
              <a:defRPr sz="1200"/>
            </a:lvl2pPr>
            <a:lvl3pPr>
              <a:spcBef>
                <a:spcPts val="600"/>
              </a:spcBef>
              <a:spcAft>
                <a:spcPts val="600"/>
              </a:spcAft>
              <a:defRPr sz="1200"/>
            </a:lvl3pPr>
            <a:lvl4pPr>
              <a:spcBef>
                <a:spcPts val="600"/>
              </a:spcBef>
              <a:spcAft>
                <a:spcPts val="600"/>
              </a:spcAft>
              <a:defRPr sz="1200"/>
            </a:lvl4pPr>
            <a:lvl5pPr>
              <a:spcBef>
                <a:spcPts val="60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D36E579-F6FA-4697-A0A9-3ED153F3A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A8D677-75F2-44B5-8E1B-89D6B25E641E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F10AC5-78AC-484C-B3EE-432D92F46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750AEF-9C74-4DD6-A0CD-223EA1FA44B7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7443B-A411-4F81-B9AB-823C2C31BD2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2D5B85-2CC9-4F36-B677-751807804EC3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56BD402D-0134-43CF-801F-9EA4DA4BDD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78F5F9-9ED1-4443-9914-776DDA054504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CCE89B19-B357-467B-B42E-2E470A751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D2FF3B4-8A2D-4B61-8C46-2B62CFE14F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DFF5F8-E319-4256-9CE9-B31F6D6F099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ACDF7EA-ADD1-4A73-B2E5-8DDFBDBB18B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29873B-6194-4495-A387-FD3CA9591FFB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C6A9A3-B8CA-4336-8CE2-0CEB4BE53602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71111E-89DF-4731-B1C4-349F4270D35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B35BA4B5-8AAF-4753-A0A0-DE77E84DF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5" y="204787"/>
            <a:ext cx="5405424" cy="783519"/>
          </a:xfrm>
        </p:spPr>
        <p:txBody>
          <a:bodyPr>
            <a:noAutofit/>
          </a:bodyPr>
          <a:lstStyle>
            <a:lvl1pPr algn="l">
              <a:defRPr sz="16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ECBF5D5-DE8E-4698-81A3-759B0672E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8E4052-9177-4C7E-B714-7312BCAD77BD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625E4A-6260-4150-8123-F66655D2FD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CBDCE6-0914-4636-A914-5FFE33BEA44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B6BB63-1447-4652-8C09-E289FFC8D455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3018464-D34F-4A4D-A612-92438BA64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56AAF3-1612-47B7-B229-65F92CE363CD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27C7C35-A083-4FD5-AF9C-6D1F464FB879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8">
            <a:extLst>
              <a:ext uri="{FF2B5EF4-FFF2-40B4-BE49-F238E27FC236}">
                <a16:creationId xmlns:a16="http://schemas.microsoft.com/office/drawing/2014/main" id="{BFBBD34F-FD5E-42D6-BF2E-D41E49E28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E021BE6-5FB6-43BB-A3BB-E02927F27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3013D3-E71F-488D-B720-B7B2A519509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4843A1-95C8-4B0F-9FFE-F4F773DB0C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60739-44D4-4162-ADD7-191EDF006A5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A552E8-338F-4B7D-ADE6-44FB4583D5BB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1E9E60-3358-4428-9E46-EFB13EF1FED2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34CC96A-611C-4B30-B2D3-55C857CB5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7B9CC16-F074-410C-B6E0-279B2BD437D8}" type="datetime1">
              <a:rPr lang="en-US" altLang="en-US"/>
              <a:pPr/>
              <a:t>5/1/2019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ownloads.html" TargetMode="External"/><Relationship Id="rId2" Type="http://schemas.openxmlformats.org/officeDocument/2006/relationships/hyperlink" Target="http://wiki.hl7.org/index.php?title=Publicly_Available_FHIR_Servers_for_testing" TargetMode="Externa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hl7.org/fhir/search.html" TargetMode="Externa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standard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lifecycle#current" TargetMode="External"/><Relationship Id="rId2" Type="http://schemas.openxmlformats.org/officeDocument/2006/relationships/hyperlink" Target="http://hl7.org/fhir/search.html#standard" TargetMode="Externa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return" TargetMode="Externa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return" TargetMode="Externa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vsearch" TargetMode="Externa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search" TargetMode="Externa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profiling.html" TargetMode="Externa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conformance-module.html" TargetMode="External"/><Relationship Id="rId2" Type="http://schemas.openxmlformats.org/officeDocument/2006/relationships/hyperlink" Target="http://hl7.org/fhir/profiling.htm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ouchstone.com/" TargetMode="External"/><Relationship Id="rId2" Type="http://schemas.openxmlformats.org/officeDocument/2006/relationships/hyperlink" Target="https://www.projectcrucible.org/" TargetMode="Externa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extensibility.html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build.fhir.org/ig/HL7/US-Core-R4/index.html" TargetMode="Externa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US-Core-R4/StructureDefinition-us-core-patient.html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fire.ly/forge" TargetMode="Externa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hl7.org/fhir/profiling.html#slicing" TargetMode="Externa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clinfhir.com/" TargetMode="Externa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validation.html" TargetMode="Externa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Using_the_FHIR_Validator" TargetMode="External"/><Relationship Id="rId2" Type="http://schemas.openxmlformats.org/officeDocument/2006/relationships/hyperlink" Target="http://hl7.org/fhir/validation.html" TargetMode="Externa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jamesagnew.github.io/hapi-fhir" TargetMode="External"/><Relationship Id="rId2" Type="http://schemas.openxmlformats.org/officeDocument/2006/relationships/hyperlink" Target="http://hl7.org/fhir/downloads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iki.hl7.org/index.php?title=Open_Source_FHIR_implementations" TargetMode="External"/><Relationship Id="rId5" Type="http://schemas.openxmlformats.org/officeDocument/2006/relationships/hyperlink" Target="http://github.com/grahamegrieve/fhirserver" TargetMode="External"/><Relationship Id="rId4" Type="http://schemas.openxmlformats.org/officeDocument/2006/relationships/hyperlink" Target="http://www.nuget.org/packages/Hl7.Fhir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agnew/hapi-fhir" TargetMode="External"/><Relationship Id="rId2" Type="http://schemas.openxmlformats.org/officeDocument/2006/relationships/hyperlink" Target="http://hapifhir.io/" TargetMode="Externa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implifier.net/fhirnetapi/releasenotes.html" TargetMode="External"/><Relationship Id="rId2" Type="http://schemas.openxmlformats.org/officeDocument/2006/relationships/hyperlink" Target="https://github.com/FirelyTeam/fhir-net-api" TargetMode="Externa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hl7.org/display/FHIR/Home" TargetMode="External"/><Relationship Id="rId3" Type="http://schemas.openxmlformats.org/officeDocument/2006/relationships/hyperlink" Target="https://chat.fhir.org/" TargetMode="External"/><Relationship Id="rId7" Type="http://schemas.openxmlformats.org/officeDocument/2006/relationships/hyperlink" Target="http://wiki.hl7.org/index.php?title=FHIR" TargetMode="External"/><Relationship Id="rId2" Type="http://schemas.openxmlformats.org/officeDocument/2006/relationships/hyperlink" Target="http://www.fhir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fhir@lists.hl7.org" TargetMode="External"/><Relationship Id="rId5" Type="http://schemas.openxmlformats.org/officeDocument/2006/relationships/hyperlink" Target="http://stackoverflow.com/questions/tagged/hl7-fhir" TargetMode="External"/><Relationship Id="rId10" Type="http://schemas.openxmlformats.org/officeDocument/2006/relationships/hyperlink" Target="https://jira.hl7.org/secure/Dashboard.jspa" TargetMode="External"/><Relationship Id="rId4" Type="http://schemas.openxmlformats.org/officeDocument/2006/relationships/hyperlink" Target="http://community.fhir.org/" TargetMode="External"/><Relationship Id="rId9" Type="http://schemas.openxmlformats.org/officeDocument/2006/relationships/hyperlink" Target="http://wiki.hl7.org/index.php?title=FHIR_gForge_Tracker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gforge.hl7.org/svn/fhir" TargetMode="External"/><Relationship Id="rId2" Type="http://schemas.openxmlformats.org/officeDocument/2006/relationships/hyperlink" Target="http://wiki.hl7.org/index.php?title=FHIR_Build_Proces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L7/fhir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mapping-language.html" TargetMode="External"/><Relationship Id="rId2" Type="http://schemas.openxmlformats.org/officeDocument/2006/relationships/hyperlink" Target="http://hl7.org/fhirpath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he.net/" TargetMode="External"/><Relationship Id="rId5" Type="http://schemas.openxmlformats.org/officeDocument/2006/relationships/hyperlink" Target="https://smarthealthit.org/" TargetMode="External"/><Relationship Id="rId4" Type="http://schemas.openxmlformats.org/officeDocument/2006/relationships/hyperlink" Target="https://cds-hooks.org/" TargetMode="Externa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curity.html" TargetMode="Externa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.fhi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hirdevdays.com/" TargetMode="Externa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hl7.org/fhir/index.html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resource.html#Meta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hl7.org/fhir/element.htm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patient.html#resourc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reativecommons.org/licenses/by/3.0/deed.en_GB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hl7.org/fhir/datatypes.html#primitiv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hyperlink" Target="http://hl7.org/fhir/datatypes.html#comple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hl7.org/fhir/backboneelement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hl7.org/fhir/formats.html#choice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hl7.org/fhir/references.html#Referenc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hyperlink" Target="http://hl7.org/fhir/references.html#literal" TargetMode="Externa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eferences.html#logica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eferences.html#display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hl7.org/fhir/narrative.html#Narrativ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l7.org/fhir/narrative.html#Narrative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observation-example-f001-glucose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s.details.loinc.org/LOINC/2339-0.html?sections=Simple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atatypes-examples.html#codeableconcept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resource.html#Meta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erver.org/fhir/Patient/1234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/_history/1" TargetMode="External"/><Relationship Id="rId2" Type="http://schemas.openxmlformats.org/officeDocument/2006/relationships/hyperlink" Target="https://server.org/fhir/Patien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/_history/2" TargetMode="External"/><Relationship Id="rId2" Type="http://schemas.openxmlformats.org/officeDocument/2006/relationships/hyperlink" Target="https://server.org/fhir/Patient/1234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" TargetMode="External"/><Relationship Id="rId2" Type="http://schemas.openxmlformats.org/officeDocument/2006/relationships/hyperlink" Target="http://hl7.org/fhir/http.html#concurrency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client1234" TargetMode="External"/><Relationship Id="rId2" Type="http://schemas.openxmlformats.org/officeDocument/2006/relationships/hyperlink" Target="http://hl7.org/fhir/http.html#upser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" TargetMode="External"/><Relationship Id="rId2" Type="http://schemas.openxmlformats.org/officeDocument/2006/relationships/hyperlink" Target="http://hl7.org/fhir/http.html#ccreate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?family=Smith&amp;given=John&amp;birthdate=1955-01-12" TargetMode="External"/><Relationship Id="rId2" Type="http://schemas.openxmlformats.org/officeDocument/2006/relationships/hyperlink" Target="http://hl7.org/fhir/http.html#cond-update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?family=Smith&amp;given=John&amp;birthdate=1955-01-12" TargetMode="External"/><Relationship Id="rId2" Type="http://schemas.openxmlformats.org/officeDocument/2006/relationships/hyperlink" Target="http://hl7.org/fhir/http.html#3.1.0.7.1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delete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history" TargetMode="Externa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hl7.org/fhir/capabilitystatement.html" TargetMode="Externa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l7.org/fhir/documents.html" TargetMode="Externa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ocuments.html#bundle" TargetMode="Externa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l7.org/fhir/messaging.html" TargetMode="Externa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rvices.html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pmn.org/" TargetMode="External"/><Relationship Id="rId2" Type="http://schemas.openxmlformats.org/officeDocument/2006/relationships/hyperlink" Target="http://hl7.org/fhir/services.html#summary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omg.org/spec/SoaML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operationslist.html" TargetMode="External"/><Relationship Id="rId2" Type="http://schemas.openxmlformats.org/officeDocument/2006/relationships/hyperlink" Target="http://hl7.org/fhir/operations.html" TargetMode="Externa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operations.html" TargetMode="Externa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hl7.org/fhir/operationslist.htm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ildfhir4.aegis.net/fhir4-0-0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http.html#search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hl7.org/fhir/patient.html#search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chaining" TargetMode="Externa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l7.org/fhir/search.html#chaining" TargetMode="Externa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include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l7.org/fhir/search.html#includ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3588661-316C-42E7-A93E-9DF4425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100" y="895350"/>
            <a:ext cx="4738688" cy="115252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FHIR for Software Developers</a:t>
            </a:r>
          </a:p>
        </p:txBody>
      </p:sp>
      <p:sp>
        <p:nvSpPr>
          <p:cNvPr id="11266" name="Subtitle 20">
            <a:extLst>
              <a:ext uri="{FF2B5EF4-FFF2-40B4-BE49-F238E27FC236}">
                <a16:creationId xmlns:a16="http://schemas.microsoft.com/office/drawing/2014/main" id="{3B36C9AB-D2CA-4C7B-ADE0-E7B7FE502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2287588"/>
            <a:ext cx="4619625" cy="8763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HL7 Working Group Meeting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Montreal, QC Canada</a:t>
            </a:r>
          </a:p>
        </p:txBody>
      </p:sp>
      <p:sp>
        <p:nvSpPr>
          <p:cNvPr id="11267" name="Text Placeholder 21">
            <a:extLst>
              <a:ext uri="{FF2B5EF4-FFF2-40B4-BE49-F238E27FC236}">
                <a16:creationId xmlns:a16="http://schemas.microsoft.com/office/drawing/2014/main" id="{218CEE8C-6143-40F6-970C-9D1595FA9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3721100"/>
            <a:ext cx="2692400" cy="4127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Richard J Ettema</a:t>
            </a:r>
          </a:p>
        </p:txBody>
      </p:sp>
      <p:sp>
        <p:nvSpPr>
          <p:cNvPr id="11269" name="Date Placeholder 23">
            <a:extLst>
              <a:ext uri="{FF2B5EF4-FFF2-40B4-BE49-F238E27FC236}">
                <a16:creationId xmlns:a16="http://schemas.microsoft.com/office/drawing/2014/main" id="{657C6BDD-617A-4391-BF5F-C636BEA5EFE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 bwMode="auto">
          <a:xfrm>
            <a:off x="1181100" y="4133850"/>
            <a:ext cx="2800500" cy="327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</a:rPr>
              <a:t>May 7, 2019 – Q3, Q4</a:t>
            </a:r>
          </a:p>
        </p:txBody>
      </p:sp>
      <p:sp>
        <p:nvSpPr>
          <p:cNvPr id="7" name="Footer Placeholder 22">
            <a:extLst>
              <a:ext uri="{FF2B5EF4-FFF2-40B4-BE49-F238E27FC236}">
                <a16:creationId xmlns:a16="http://schemas.microsoft.com/office/drawing/2014/main" id="{0A8C023C-1CFA-4186-BA88-AC9A981C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01BE9-A5BC-4F88-B6AB-3AEC3FB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Development 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716993-D240-46C8-BF3C-EC2A82C43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7" y="1215320"/>
            <a:ext cx="4079465" cy="2519269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GB" sz="1600" b="1" dirty="0"/>
              <a:t>Public Test Servers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hlinkClick r:id="rId2"/>
              </a:rPr>
              <a:t>http://wiki.hl7.org/index.php?title=Publicly_Available_FHIR_Servers_for_testing</a:t>
            </a:r>
            <a:endParaRPr lang="en-GB" sz="9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Varying capabilities and FHIR version support; e.g.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HAPI (Java)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Vonk (C# .NET)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Many more…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Invaluable to experiment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Typical features: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Manual interaction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Validation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Core and extended operations</a:t>
            </a:r>
          </a:p>
          <a:p>
            <a:endParaRPr lang="en-US" sz="7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BE0811-A18C-40B1-AF1B-34470EE903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215319"/>
            <a:ext cx="3878748" cy="2519269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GB" sz="1600" b="1" dirty="0"/>
              <a:t>Useful Tools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hlinkClick r:id="rId3"/>
              </a:rPr>
              <a:t>http://hl7.org/fhir/downloads.html</a:t>
            </a:r>
            <a:endParaRPr lang="en-GB" sz="9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Modern web browser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REST client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XML/JSON editor</a:t>
            </a:r>
            <a:endParaRPr lang="en-GB" dirty="0"/>
          </a:p>
          <a:p>
            <a:pPr marL="0" indent="0">
              <a:spcAft>
                <a:spcPts val="0"/>
              </a:spcAft>
              <a:buNone/>
            </a:pPr>
            <a:r>
              <a:rPr lang="en-GB" sz="1600" b="1" dirty="0"/>
              <a:t>Source Code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hlinkClick r:id="rId3"/>
              </a:rPr>
              <a:t>http://hl7.org/fhir/downloads.html</a:t>
            </a:r>
            <a:endParaRPr lang="en-GB" sz="9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RI: Java / C# .NET / JavaScript / others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Examples, Schemas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Validation</a:t>
            </a:r>
          </a:p>
          <a:p>
            <a:endParaRPr lang="en-US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0FDCB-7F94-4629-8426-8DD95D983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E9F8A9D-3DFB-4E88-9B0E-F91F6CCA4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204422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Common (and not so common) Parameters</a:t>
            </a:r>
            <a:br>
              <a:rPr lang="en-US" sz="2000" dirty="0"/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http://hl7.org/fhir/search.html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100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4CEBDE43-AB07-4C51-AD40-BADC2DE688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2F607-3528-4360-ADD4-C3E65871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95" y="1205083"/>
            <a:ext cx="6123809" cy="27333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07283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Common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http://hl7.org/fhir/search.html#standard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101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7329487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_id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Query by Id (string)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</a:t>
            </a:r>
            <a:r>
              <a:rPr lang="en-US" sz="1600" b="1" dirty="0" err="1"/>
              <a:t>lastUpdated</a:t>
            </a:r>
            <a:endParaRPr lang="en-US" sz="1600" b="1" dirty="0"/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When the resource was last updated (date)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_tag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From the appropriate meta element (token)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_profile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From the appropriate meta element (</a:t>
            </a:r>
            <a:r>
              <a:rPr lang="en-US" sz="1600" dirty="0" err="1"/>
              <a:t>url</a:t>
            </a:r>
            <a:r>
              <a:rPr lang="en-US" sz="1600" dirty="0"/>
              <a:t>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_security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From the appropriate meta element (token)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_text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Search in text element (string)</a:t>
            </a:r>
            <a:endParaRPr lang="en-US" dirty="0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024E1E39-C9B9-41E1-80A8-20E61FA06F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2874204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Common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http://hl7.org/fhir/search.html#standard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102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7329488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_content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Search for text across the entire resource (string)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_list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Return resourced referenced by a List resource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Can use “current lists” and other queries – </a:t>
            </a:r>
            <a:r>
              <a:rPr lang="en-US" sz="1600" dirty="0">
                <a:hlinkClick r:id="rId3"/>
              </a:rPr>
              <a:t>http://hl7.org/fhir/lifecycle#current</a:t>
            </a:r>
            <a:r>
              <a:rPr lang="en-US" sz="1600" dirty="0"/>
              <a:t> 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_has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Provides limited support for reverse chaining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_type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Allows search against one or more resource types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_query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Custom named query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Uses </a:t>
            </a:r>
            <a:r>
              <a:rPr lang="en-US" sz="1600" dirty="0" err="1"/>
              <a:t>OperationDefinition</a:t>
            </a:r>
            <a:r>
              <a:rPr lang="en-US" sz="1600" dirty="0"/>
              <a:t> for definition</a:t>
            </a:r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AB290DB0-69A4-4754-BDA2-A74ECDD495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2865549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Search Result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http://hl7.org/fhir/search.html#return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103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15320"/>
            <a:ext cx="8280255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_sort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Define the order of returned results by search parameter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_count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Specify the number of resources to include in the paged feed response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_include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Include other referenced resources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</a:t>
            </a:r>
            <a:r>
              <a:rPr lang="en-US" sz="1600" b="1" dirty="0" err="1"/>
              <a:t>revinclude</a:t>
            </a:r>
            <a:endParaRPr lang="en-US" sz="1600" b="1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Include resources that reference this one; e.g. Provenance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_summary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Returned subset of each resource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Controlled by type: true, false, text, data, count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Resources are tagged as ‘SUBSETTED’</a:t>
            </a:r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C4F7C9D6-5588-45E1-9BF3-EFC1427BE0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064106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Search Result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http://hl7.org/fhir/search.html#return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104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36103"/>
            <a:ext cx="8228884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highlight>
                  <a:srgbClr val="C0C0C0"/>
                </a:highlight>
              </a:rPr>
              <a:t>_total </a:t>
            </a:r>
            <a:r>
              <a:rPr lang="en-US" sz="1600" b="1" i="1" dirty="0">
                <a:highlight>
                  <a:srgbClr val="C0C0C0"/>
                </a:highlight>
              </a:rPr>
              <a:t>(trial use)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Indicates client preference for </a:t>
            </a:r>
            <a:r>
              <a:rPr lang="en-US" sz="1600" dirty="0" err="1"/>
              <a:t>Bundle.total</a:t>
            </a:r>
            <a:endParaRPr lang="en-US" sz="1600" dirty="0"/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Controlled by: none, estimate, accurate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_elements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Specify which elements to return (+mandatory)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Resources are tagged as ‘SUBSETTED’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_contained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Whether search should include contained resources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Controlled by: false (default), true, both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</a:t>
            </a:r>
            <a:r>
              <a:rPr lang="en-US" sz="1600" b="1" dirty="0" err="1"/>
              <a:t>containedType</a:t>
            </a:r>
            <a:endParaRPr lang="en-US" sz="1600" b="1" dirty="0"/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Used with _contained – whether or not to return the container</a:t>
            </a:r>
            <a:endParaRPr lang="en-US" dirty="0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93B6341D-2306-46D3-A967-C940550E1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348417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Compartments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http://hl7.org/fhir/http.html#vsearch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105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[base]/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[Compartment]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/[id]/[type]{?[parameters]{&amp;_format=[mime-type]}}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Syntactic sugar for queries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Used with resources that share a common property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Example: Retrieve all Conditions with a particular code for a known Patient id</a:t>
            </a:r>
          </a:p>
          <a:p>
            <a:pPr marL="744538" lvl="1" indent="0"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[base]/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Patient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/1234/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Condition?code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=2951-2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Purpose: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Provides an access mechanism for finding a set of related resources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Provides a definitional basis for quickly applying access control to related resources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Basis for </a:t>
            </a:r>
            <a:r>
              <a:rPr lang="en-US" sz="1400" b="1" dirty="0"/>
              <a:t>$everything </a:t>
            </a:r>
            <a:r>
              <a:rPr lang="en-US" sz="1400" dirty="0"/>
              <a:t>operation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Only defined by HL7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Five (5) Compartments: </a:t>
            </a:r>
            <a:r>
              <a:rPr lang="en-US" sz="1400" b="1" dirty="0">
                <a:solidFill>
                  <a:srgbClr val="FF0000"/>
                </a:solidFill>
              </a:rPr>
              <a:t>Patient, Encounter, </a:t>
            </a:r>
            <a:r>
              <a:rPr lang="en-US" sz="1400" b="1" dirty="0" err="1">
                <a:solidFill>
                  <a:srgbClr val="FF0000"/>
                </a:solidFill>
              </a:rPr>
              <a:t>RelatedPerson</a:t>
            </a:r>
            <a:r>
              <a:rPr lang="en-US" sz="1400" b="1" dirty="0">
                <a:solidFill>
                  <a:srgbClr val="FF0000"/>
                </a:solidFill>
              </a:rPr>
              <a:t>, Practitioner, Device</a:t>
            </a:r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29463078-9316-4981-B939-46E3768A25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792337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Special Case using HTTP POST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http://hl7.org/fhir/http.html#search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106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9176"/>
            <a:ext cx="8228884" cy="227909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 [base]/[type]/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_search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{?[parameters]{&amp;_format=[mime-type]}}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application/x-www-form-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urlencoded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param1=value&amp;param2=value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Same semantics as the equivalent GET method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Supports same search parameters in the URL path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Also supports search parameters in an </a:t>
            </a:r>
            <a:r>
              <a:rPr lang="en-US" sz="1400" b="1" i="1" dirty="0"/>
              <a:t>application/x-www-form-</a:t>
            </a:r>
            <a:r>
              <a:rPr lang="en-US" sz="1400" b="1" i="1" dirty="0" err="1"/>
              <a:t>urlencoded</a:t>
            </a:r>
            <a:r>
              <a:rPr lang="en-US" sz="1400" b="1" i="1" dirty="0"/>
              <a:t> </a:t>
            </a:r>
            <a:r>
              <a:rPr lang="en-US" sz="1400" b="1" dirty="0"/>
              <a:t>formatted request body</a:t>
            </a:r>
          </a:p>
          <a:p>
            <a:pPr marL="0" indent="0">
              <a:buNone/>
            </a:pPr>
            <a:r>
              <a:rPr lang="en-US" sz="1400" dirty="0"/>
              <a:t>Note: </a:t>
            </a:r>
            <a:r>
              <a:rPr lang="en-US" sz="1400" i="1" dirty="0"/>
              <a:t>application/x-www-form-</a:t>
            </a:r>
            <a:r>
              <a:rPr lang="en-US" sz="1400" i="1" dirty="0" err="1"/>
              <a:t>urlencoded</a:t>
            </a:r>
            <a:r>
              <a:rPr lang="en-US" sz="1400" i="1" dirty="0"/>
              <a:t> </a:t>
            </a:r>
            <a:r>
              <a:rPr lang="en-US" sz="1400" dirty="0"/>
              <a:t>is supported for POST so that invoking a search by GET or POST can be done from HTML forms in a browser...</a:t>
            </a:r>
            <a:endParaRPr lang="en-US" sz="1400" b="1" dirty="0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F7DE1ABF-184B-4A95-ACAB-10AAAC086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1039995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Profiling And Validation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107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48695195-E070-4D2D-8586-D19A46235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0929E5AC-877E-4F59-A1B9-A55977D7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318" y="881063"/>
            <a:ext cx="1439570" cy="204345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0438169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Background (review)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http://hl7.org/fhir/profiling.html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1466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There are many different contexts in healthcare, but a single set of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Need ability to </a:t>
            </a:r>
            <a:r>
              <a:rPr lang="en-US" sz="1600" b="1" u="sng" dirty="0"/>
              <a:t>restrict</a:t>
            </a:r>
            <a:r>
              <a:rPr lang="en-US" sz="1600" b="1" dirty="0"/>
              <a:t> content based on usage and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Need ability to </a:t>
            </a:r>
            <a:r>
              <a:rPr lang="en-US" sz="1600" b="1" u="sng" dirty="0"/>
              <a:t>extend</a:t>
            </a:r>
            <a:r>
              <a:rPr lang="en-US" sz="1600" b="1" dirty="0"/>
              <a:t> content based on usage and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These usage statements must allow: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Authoring/definition in a structured manner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Publishing to a know repository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Use as the basis for validation, code, report and UI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Profiling is important and necessary!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108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CD966830-ECF0-4EAF-9211-0161990C4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4762049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Background (more…)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http://hl7.org/fhir/profiling.html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21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base resource types are not intended to be simply used as-is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Many different contexts in healthcare require specific implementations that: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Extend the base resources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Constrain the base resources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Bind to different code sets / terminologies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defines “Conformance” resource types to support profiling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See Conformance Module - </a:t>
            </a:r>
            <a:r>
              <a:rPr lang="en-US" sz="1600" dirty="0">
                <a:hlinkClick r:id="rId3"/>
              </a:rPr>
              <a:t>http://hl7.org/fhir/conformance-module.html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Remember, FHIR is a platform specification; profiling: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Allows adaptation to specific purposes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Does </a:t>
            </a:r>
            <a:r>
              <a:rPr lang="en-US" sz="1600" u="sng" dirty="0"/>
              <a:t>not</a:t>
            </a:r>
            <a:r>
              <a:rPr lang="en-US" sz="1600" dirty="0"/>
              <a:t> change the wire format of the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whole specification itself is built on the profiling infrastructure!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109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8E4A19D7-C677-4EFF-B754-566F6F9FF9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1577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Testing Platforms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53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Crucible (MITRE) </a:t>
            </a:r>
            <a:r>
              <a:rPr lang="en-US" sz="1600" dirty="0">
                <a:hlinkClick r:id="rId2"/>
              </a:rPr>
              <a:t>https://www.projectcrucible.org</a:t>
            </a:r>
            <a:r>
              <a:rPr lang="en-US" sz="16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Supports FHIR DSTU2 and STU3 (R4 coming soon)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FHIR Server Testing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Touchstone (AEGIS.net, Inc.) </a:t>
            </a:r>
            <a:r>
              <a:rPr lang="en-US" sz="1600" dirty="0">
                <a:hlinkClick r:id="rId3"/>
              </a:rPr>
              <a:t>http://touchstone.com</a:t>
            </a:r>
            <a:r>
              <a:rPr lang="en-US" sz="16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Supports FHIR DSTU2, STU3, R4 and all intermediate or snapshot (</a:t>
            </a:r>
            <a:r>
              <a:rPr lang="en-US" sz="1600" dirty="0" err="1"/>
              <a:t>Connectathon</a:t>
            </a:r>
            <a:r>
              <a:rPr lang="en-US" sz="1600" dirty="0"/>
              <a:t>) versions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FHIR Client and Server Testing</a:t>
            </a:r>
          </a:p>
          <a:p>
            <a:pPr marL="0" indent="0">
              <a:buNone/>
            </a:pPr>
            <a:endParaRPr lang="nb-NO" altLang="en-US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12EA367E-9A72-4921-856D-2F5843769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447481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Claiming Conformance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4303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Profiles are similar to templates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Servers declare what profiles they support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Clients can (SHOULD) interrogate servers </a:t>
            </a:r>
            <a:r>
              <a:rPr lang="en-US" sz="1600" dirty="0" err="1"/>
              <a:t>CapabilityStatement</a:t>
            </a:r>
            <a:r>
              <a:rPr lang="en-US" sz="1600" dirty="0"/>
              <a:t> to discover supported profiles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Resource instances can “claim conformance” to one or more profiles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Resource instance metadata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Validation tools / libraries are available to test this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Instances can be conformant without claiming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Profiling restrictions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Can define additional constraints to elements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Can increase the constraint restrictions for elements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u="sng" dirty="0">
                <a:solidFill>
                  <a:srgbClr val="FF0000"/>
                </a:solidFill>
              </a:rPr>
              <a:t>Cannot</a:t>
            </a:r>
            <a:r>
              <a:rPr lang="en-US" sz="1600" dirty="0">
                <a:solidFill>
                  <a:srgbClr val="FF0000"/>
                </a:solidFill>
              </a:rPr>
              <a:t> reduce or remove existing constraints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110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CDE6D640-8577-458F-A938-022FC17197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675853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Example using Patient (review)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527048"/>
            <a:ext cx="1036249" cy="4803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Original (base) definition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14221-CBB1-406F-AE81-F6478C3D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2" y="1527048"/>
            <a:ext cx="3619013" cy="2852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48877-A380-4288-A816-C3D17DF7210D}"/>
              </a:ext>
            </a:extLst>
          </p:cNvPr>
          <p:cNvSpPr txBox="1"/>
          <p:nvPr/>
        </p:nvSpPr>
        <p:spPr>
          <a:xfrm>
            <a:off x="5443537" y="1527048"/>
            <a:ext cx="3400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List of constraints for our (example) profile:</a:t>
            </a:r>
          </a:p>
          <a:p>
            <a:endParaRPr lang="en-US" sz="1200" dirty="0"/>
          </a:p>
          <a:p>
            <a:r>
              <a:rPr lang="en-US" sz="1200" dirty="0"/>
              <a:t>Require that the identifier uses the NHI – and is required</a:t>
            </a:r>
          </a:p>
          <a:p>
            <a:endParaRPr lang="en-US" sz="1200" dirty="0"/>
          </a:p>
          <a:p>
            <a:r>
              <a:rPr lang="en-US" sz="1200" dirty="0"/>
              <a:t>Limit names to just 1 (instead of 0..*)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Limit </a:t>
            </a:r>
            <a:r>
              <a:rPr lang="en-US" sz="1200" dirty="0" err="1"/>
              <a:t>maritalStatus</a:t>
            </a:r>
            <a:r>
              <a:rPr lang="en-US" sz="1200" dirty="0"/>
              <a:t> to another set of codes that extends the one from HL7 International</a:t>
            </a:r>
          </a:p>
          <a:p>
            <a:endParaRPr lang="en-US" sz="1200" dirty="0"/>
          </a:p>
          <a:p>
            <a:r>
              <a:rPr lang="en-US" sz="1200" dirty="0"/>
              <a:t>Add an extension to support “iwi” (NZ example)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BCCD7D-C452-4B1D-85FC-27DBF42F7D4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7660" y="2007394"/>
            <a:ext cx="230587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10BA6B-0220-41B2-A6C2-0E2EBD6B7BE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37660" y="2336006"/>
            <a:ext cx="2305878" cy="23574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A59FE-C73E-4ADC-8C2C-1A5ECCA6CA57}"/>
              </a:ext>
            </a:extLst>
          </p:cNvPr>
          <p:cNvCxnSpPr>
            <a:cxnSpLocks/>
          </p:cNvCxnSpPr>
          <p:nvPr/>
        </p:nvCxnSpPr>
        <p:spPr bwMode="auto">
          <a:xfrm flipH="1">
            <a:off x="4572000" y="3184525"/>
            <a:ext cx="871538" cy="15875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BCCBC9-0889-4DC0-BDCA-CAF782642A4B}"/>
              </a:ext>
            </a:extLst>
          </p:cNvPr>
          <p:cNvCxnSpPr>
            <a:cxnSpLocks/>
          </p:cNvCxnSpPr>
          <p:nvPr/>
        </p:nvCxnSpPr>
        <p:spPr bwMode="auto">
          <a:xfrm flipH="1">
            <a:off x="3836194" y="3736181"/>
            <a:ext cx="1607344" cy="83581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332C07-3FC8-4E87-B1D4-FFA40C477120}"/>
              </a:ext>
            </a:extLst>
          </p:cNvPr>
          <p:cNvSpPr txBox="1"/>
          <p:nvPr/>
        </p:nvSpPr>
        <p:spPr>
          <a:xfrm>
            <a:off x="5443537" y="3942076"/>
            <a:ext cx="3567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Note: hardly any mandatory elements in the core spec!</a:t>
            </a:r>
            <a:endParaRPr lang="nl-NL" sz="1400" i="1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9E690CF-6887-467F-AE1F-493DA2E326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9464095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Extensions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http://hl7.org/fhir/extensibility.html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4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defines the most common element in the base resources (80% rule)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Keeps the resources relatively small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(Adding everything was a problem with V3)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Extensions allow other elements to be defined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Same capabilities as the core elements; e.g. references, bindings, etc.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Can extend properties and data types as well as the resource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Extensions are normal and expected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All implementations are expected to use extensions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Two (2) types of extensions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Normal – Can be safely ignored by the client if not understood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Modifier – </a:t>
            </a:r>
            <a:r>
              <a:rPr lang="en-US" sz="1600" u="sng" dirty="0">
                <a:solidFill>
                  <a:srgbClr val="FF0000"/>
                </a:solidFill>
              </a:rPr>
              <a:t>Cannot</a:t>
            </a:r>
            <a:r>
              <a:rPr lang="en-US" sz="1600" dirty="0"/>
              <a:t> be ignored regardless of known or unknown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112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1B40F8C1-9B0C-4903-A592-A0B380CF8D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654018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A20D8-2A52-4327-AF63-7C7F5E43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4" y="1557464"/>
            <a:ext cx="8028571" cy="2028571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US Core Patient Example – Simple Extension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1835" y="1350223"/>
            <a:ext cx="2813529" cy="241196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 err="1"/>
              <a:t>url</a:t>
            </a:r>
            <a:r>
              <a:rPr lang="en-US" sz="1400" b="1" dirty="0"/>
              <a:t> </a:t>
            </a:r>
            <a:r>
              <a:rPr lang="en-US" sz="1400" dirty="0"/>
              <a:t>= location of formal definition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113</a:t>
            </a:fld>
            <a:endParaRPr lang="en-US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1401BE-0C47-47F2-A092-159DA004FF2E}"/>
              </a:ext>
            </a:extLst>
          </p:cNvPr>
          <p:cNvSpPr txBox="1">
            <a:spLocks/>
          </p:cNvSpPr>
          <p:nvPr/>
        </p:nvSpPr>
        <p:spPr bwMode="auto">
          <a:xfrm>
            <a:off x="4259853" y="3170920"/>
            <a:ext cx="3412534" cy="24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value </a:t>
            </a:r>
            <a:r>
              <a:rPr lang="en-US" sz="1400" dirty="0"/>
              <a:t>= value according to the definition</a:t>
            </a:r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99E8F87C-31B2-491B-8490-5C9EA755CD82}"/>
              </a:ext>
            </a:extLst>
          </p:cNvPr>
          <p:cNvSpPr/>
          <p:nvPr/>
        </p:nvSpPr>
        <p:spPr>
          <a:xfrm>
            <a:off x="696397" y="2263950"/>
            <a:ext cx="7889887" cy="70729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1C5DCD-2AAE-4026-A3F8-6E625CB8104F}"/>
              </a:ext>
            </a:extLst>
          </p:cNvPr>
          <p:cNvCxnSpPr>
            <a:cxnSpLocks/>
          </p:cNvCxnSpPr>
          <p:nvPr/>
        </p:nvCxnSpPr>
        <p:spPr bwMode="auto">
          <a:xfrm flipH="1">
            <a:off x="2700812" y="1476000"/>
            <a:ext cx="1986388" cy="89175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AD2671-038B-4FD0-8E74-396FF0ADA14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858257" y="2760340"/>
            <a:ext cx="1339343" cy="53726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B6B45DD7-2D80-484E-8F1D-ECB28D734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4608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US Core Patient Example – Complex Extension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D8A2A-17F7-4E49-B1DE-B06E41C7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63" y="1193700"/>
            <a:ext cx="6313967" cy="339316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550BC6-E575-4827-8E3A-E18BC69938AC}"/>
              </a:ext>
            </a:extLst>
          </p:cNvPr>
          <p:cNvCxnSpPr>
            <a:cxnSpLocks/>
          </p:cNvCxnSpPr>
          <p:nvPr/>
        </p:nvCxnSpPr>
        <p:spPr bwMode="auto">
          <a:xfrm>
            <a:off x="624739" y="1683465"/>
            <a:ext cx="1011291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AC5841C-D368-41AE-B6A3-BF8C022E8C9B}"/>
              </a:ext>
            </a:extLst>
          </p:cNvPr>
          <p:cNvSpPr/>
          <p:nvPr/>
        </p:nvSpPr>
        <p:spPr>
          <a:xfrm>
            <a:off x="1852003" y="3741522"/>
            <a:ext cx="4294461" cy="40658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Rounded Rectangle 13">
            <a:extLst>
              <a:ext uri="{FF2B5EF4-FFF2-40B4-BE49-F238E27FC236}">
                <a16:creationId xmlns:a16="http://schemas.microsoft.com/office/drawing/2014/main" id="{60ED7C42-8FA0-4333-ACD1-B1C31E73AFE0}"/>
              </a:ext>
            </a:extLst>
          </p:cNvPr>
          <p:cNvSpPr/>
          <p:nvPr/>
        </p:nvSpPr>
        <p:spPr>
          <a:xfrm>
            <a:off x="1852003" y="2741251"/>
            <a:ext cx="4294461" cy="10042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Rounded Rectangle 13">
            <a:extLst>
              <a:ext uri="{FF2B5EF4-FFF2-40B4-BE49-F238E27FC236}">
                <a16:creationId xmlns:a16="http://schemas.microsoft.com/office/drawing/2014/main" id="{689A51B5-05E6-4199-B270-8E5588F42A33}"/>
              </a:ext>
            </a:extLst>
          </p:cNvPr>
          <p:cNvSpPr/>
          <p:nvPr/>
        </p:nvSpPr>
        <p:spPr>
          <a:xfrm>
            <a:off x="1840911" y="1744562"/>
            <a:ext cx="4305553" cy="10042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C0417C-01E9-4628-95A6-8F9F7D83F6ED}"/>
              </a:ext>
            </a:extLst>
          </p:cNvPr>
          <p:cNvCxnSpPr>
            <a:cxnSpLocks/>
          </p:cNvCxnSpPr>
          <p:nvPr/>
        </p:nvCxnSpPr>
        <p:spPr bwMode="auto">
          <a:xfrm flipV="1">
            <a:off x="624739" y="1840911"/>
            <a:ext cx="1264617" cy="92146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41DB03-2F50-492A-85EF-D2D18914B7AC}"/>
              </a:ext>
            </a:extLst>
          </p:cNvPr>
          <p:cNvCxnSpPr>
            <a:cxnSpLocks/>
          </p:cNvCxnSpPr>
          <p:nvPr/>
        </p:nvCxnSpPr>
        <p:spPr bwMode="auto">
          <a:xfrm>
            <a:off x="624739" y="2763385"/>
            <a:ext cx="1216172" cy="5248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7C095-3F87-4018-809E-5E74D3389AFE}"/>
              </a:ext>
            </a:extLst>
          </p:cNvPr>
          <p:cNvCxnSpPr>
            <a:cxnSpLocks/>
          </p:cNvCxnSpPr>
          <p:nvPr/>
        </p:nvCxnSpPr>
        <p:spPr bwMode="auto">
          <a:xfrm>
            <a:off x="613647" y="2762376"/>
            <a:ext cx="1227264" cy="100422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1759607A-BC1C-4F3A-9F63-011B50B36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232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US Core R4 Implementation Guide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https://build.fhir.org/ig/HL7/US-Core-R4/index.html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3D448-9A23-42FE-8C07-19D4BE486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265" y="1037963"/>
            <a:ext cx="6691470" cy="3704641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508F4606-CA7E-4B02-8D9C-822A1D33F6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4101499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964401-75E7-4654-848E-415AB59F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15" y="989013"/>
            <a:ext cx="6219169" cy="3838924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US Core R4 – Patient Profile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3"/>
              </a:rPr>
              <a:t>https://build.fhir.org/ig/HL7/US-Core-R4/StructureDefinition-us-core-patient.html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116</a:t>
            </a:fld>
            <a:endParaRPr lang="en-US" alt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6FF9E1-2A84-4B7D-B2D0-CE81823031CE}"/>
              </a:ext>
            </a:extLst>
          </p:cNvPr>
          <p:cNvSpPr/>
          <p:nvPr/>
        </p:nvSpPr>
        <p:spPr bwMode="auto">
          <a:xfrm>
            <a:off x="1657350" y="1505013"/>
            <a:ext cx="1685357" cy="578124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latin typeface="Arial" charset="0"/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AC78E32D-EC61-4946-8CFD-59EED53C8E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876116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Forge Tool (fire.ly)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https://fire.ly/forge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7AF29-6F07-4897-87F3-39EAE611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06" y="1110206"/>
            <a:ext cx="7139587" cy="3463149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2F60282F-E6A0-43CF-AECC-02084EE6C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0015015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Slicing (on repeating elements)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http://hl7.org/fhir/profiling.html#slicing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A865A-33B3-4B42-9F6B-BF96285AE4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195049"/>
            <a:ext cx="3914962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Technique used to constrain individual elements occurring in a list of repeating elements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Example shown is for a Blood Pressure Observation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err="1"/>
              <a:t>Observation.component</a:t>
            </a:r>
            <a:r>
              <a:rPr lang="en-US" sz="1400" dirty="0"/>
              <a:t> repeats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Two (2) instances of component are constrained: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400" dirty="0"/>
              <a:t>One for the Systolic reading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400" dirty="0"/>
              <a:t>One for the Diastolic reading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08A8A-53B2-4418-B825-B208D17E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393" y="1194990"/>
            <a:ext cx="4228571" cy="3180952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035C765-2805-4B4C-AC10-743EBD7BFB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165692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Claiming Conformance – Resource Instance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B7762-4742-44A9-A784-AD752F7D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90" y="1145109"/>
            <a:ext cx="5788219" cy="3490350"/>
          </a:xfrm>
          <a:prstGeom prst="rect">
            <a:avLst/>
          </a:prstGeom>
        </p:spPr>
      </p:pic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CC8830CB-E7F4-445F-9430-C58C5ECA3781}"/>
              </a:ext>
            </a:extLst>
          </p:cNvPr>
          <p:cNvSpPr/>
          <p:nvPr/>
        </p:nvSpPr>
        <p:spPr>
          <a:xfrm>
            <a:off x="1731910" y="1368572"/>
            <a:ext cx="5788219" cy="37544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55CE2868-A908-4683-83FA-8605EE7849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43660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 err="1">
                <a:latin typeface="Arial" panose="020B0604020202020204" pitchFamily="34" charset="0"/>
              </a:rPr>
              <a:t>clinFHIR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http://clinfhir.com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9176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Publicly available FHIR Client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Originally designed to support the Clinicians on FHIR events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Provides a suite of educational tools: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View resource instances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Build resources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View Profiles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Build simple profiles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Build simple </a:t>
            </a:r>
            <a:r>
              <a:rPr lang="en-US" sz="1600" dirty="0" err="1"/>
              <a:t>ValueSets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0F4EEC3E-F47C-49B8-B827-235C960DE0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627171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Validating the Claim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http://hl7.org/fhir/validation.html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7AC2D-2731-4969-A243-0D5C92E88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8394"/>
            <a:ext cx="8228884" cy="2279098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Validating the conformance claim means checking…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Structure </a:t>
            </a:r>
            <a:r>
              <a:rPr lang="en-US" sz="1600" dirty="0"/>
              <a:t>– check the content is all there, nothing extra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Cardinality </a:t>
            </a:r>
            <a:r>
              <a:rPr lang="en-US" sz="1600" dirty="0"/>
              <a:t>– check min &amp; max occurrences for all elements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Value Domains </a:t>
            </a:r>
            <a:r>
              <a:rPr lang="en-US" sz="1600" dirty="0"/>
              <a:t>– all values conform to their specified types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Code Bindings </a:t>
            </a:r>
            <a:r>
              <a:rPr lang="en-US" sz="1600" dirty="0"/>
              <a:t>– check all code values are from the specified terminology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Invariants </a:t>
            </a:r>
            <a:r>
              <a:rPr lang="en-US" sz="1600" dirty="0"/>
              <a:t>– check all constraint rules have been followed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Profiles </a:t>
            </a:r>
            <a:r>
              <a:rPr lang="en-US" sz="1600" dirty="0"/>
              <a:t>– apply all stated profiles against the content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Questionnaires </a:t>
            </a:r>
            <a:r>
              <a:rPr lang="en-US" sz="1600" dirty="0"/>
              <a:t>– check that a </a:t>
            </a:r>
            <a:r>
              <a:rPr lang="en-US" sz="1600" dirty="0" err="1"/>
              <a:t>QuestionnaireResponse</a:t>
            </a:r>
            <a:r>
              <a:rPr lang="en-US" sz="1600" dirty="0"/>
              <a:t> is valid</a:t>
            </a:r>
          </a:p>
          <a:p>
            <a:pPr marL="0" indent="0">
              <a:spcAft>
                <a:spcPts val="0"/>
              </a:spcAft>
              <a:buNone/>
            </a:pPr>
            <a:endParaRPr lang="en-US" sz="1600" dirty="0"/>
          </a:p>
          <a:p>
            <a:pPr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b="1" dirty="0"/>
              <a:t>Business Rules </a:t>
            </a:r>
            <a:r>
              <a:rPr lang="en-US" sz="1600" dirty="0"/>
              <a:t>– these are outside the specification and require special handling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120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C4DEE1-AFB5-49D4-80DA-266D63DD2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FA81E9-ABA5-4BE3-8001-991080E76B2B}"/>
              </a:ext>
            </a:extLst>
          </p:cNvPr>
          <p:cNvCxnSpPr/>
          <p:nvPr/>
        </p:nvCxnSpPr>
        <p:spPr>
          <a:xfrm>
            <a:off x="614363" y="3962400"/>
            <a:ext cx="74282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D591DB6A-968C-40C3-851A-4D7A48DE203F}"/>
              </a:ext>
            </a:extLst>
          </p:cNvPr>
          <p:cNvSpPr/>
          <p:nvPr/>
        </p:nvSpPr>
        <p:spPr>
          <a:xfrm>
            <a:off x="515110" y="1556296"/>
            <a:ext cx="7157277" cy="227902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4A87D58-D148-417E-9488-72F355986C63}"/>
              </a:ext>
            </a:extLst>
          </p:cNvPr>
          <p:cNvSpPr/>
          <p:nvPr/>
        </p:nvSpPr>
        <p:spPr>
          <a:xfrm>
            <a:off x="6825600" y="424389"/>
            <a:ext cx="2017647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  </a:t>
            </a:r>
            <a:r>
              <a:rPr lang="en-US" sz="1050" b="1" dirty="0">
                <a:solidFill>
                  <a:schemeClr val="tx1"/>
                </a:solidFill>
              </a:rPr>
              <a:t>FHIR Validator / Validation Engine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C30041-A03C-4904-9A39-B71E53F68430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544002" y="815292"/>
            <a:ext cx="1287856" cy="743203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80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Validation Tools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http://hl7.org/fhir/validation.html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7AC2D-2731-4969-A243-0D5C92E88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22248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Schema Check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XML Schema + </a:t>
            </a:r>
            <a:r>
              <a:rPr lang="en-US" sz="1600" dirty="0" err="1"/>
              <a:t>Schematron</a:t>
            </a:r>
            <a:endParaRPr lang="en-US" sz="1600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JSON Schema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RDF Schema (</a:t>
            </a:r>
            <a:r>
              <a:rPr lang="en-US" sz="1600" dirty="0" err="1"/>
              <a:t>ShEx</a:t>
            </a:r>
            <a:r>
              <a:rPr lang="en-US" sz="16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 the FHIR Validator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hlinkClick r:id="rId3"/>
              </a:rPr>
              <a:t>http://wiki.hl7.org/index.php?title=Using_the_FHIR_Validator</a:t>
            </a:r>
            <a:endParaRPr lang="en-US" sz="1600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Available as a Java jar and provided as part of the specification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Ask a FHIR Server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$validate </a:t>
            </a:r>
            <a:r>
              <a:rPr lang="en-US" sz="1600" dirty="0"/>
              <a:t>operation is defined for FHIR servers to support validation as a service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Not all FHIR servers will support this operation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Server may choose to support XML, JSON or both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121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6634EC25-7D33-49EC-BB35-80D68826A4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7474812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Profiling – Distributed Validation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122</a:t>
            </a:fld>
            <a:endParaRPr lang="en-US" alt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157A2F7-B1DD-461A-81BE-81B8CE8F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63" y="1473265"/>
            <a:ext cx="1357190" cy="2261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601CBB83-958D-4F3E-AC31-46C06B9A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88" y="1419423"/>
            <a:ext cx="1357191" cy="13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ADDB3B-83C9-44C9-A164-B4978A2587A2}"/>
              </a:ext>
            </a:extLst>
          </p:cNvPr>
          <p:cNvSpPr txBox="1"/>
          <p:nvPr/>
        </p:nvSpPr>
        <p:spPr>
          <a:xfrm>
            <a:off x="4078535" y="1233903"/>
            <a:ext cx="1083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App server</a:t>
            </a:r>
            <a:endParaRPr lang="nl-NL" sz="1400" dirty="0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E9033F79-5FF3-49D9-B1C7-037AE902931D}"/>
              </a:ext>
            </a:extLst>
          </p:cNvPr>
          <p:cNvSpPr/>
          <p:nvPr/>
        </p:nvSpPr>
        <p:spPr bwMode="auto">
          <a:xfrm>
            <a:off x="2353967" y="1817049"/>
            <a:ext cx="1654840" cy="56193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Store &amp; Validate</a:t>
            </a:r>
            <a:endParaRPr lang="nl-NL" sz="1200" dirty="0"/>
          </a:p>
        </p:txBody>
      </p:sp>
      <p:pic>
        <p:nvPicPr>
          <p:cNvPr id="10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F5605517-62D9-47BF-B8EB-BBD6E9C86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85" y="1881452"/>
            <a:ext cx="1445612" cy="144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7A6AC-CE53-4506-983B-D9097CFE8B43}"/>
              </a:ext>
            </a:extLst>
          </p:cNvPr>
          <p:cNvSpPr txBox="1"/>
          <p:nvPr/>
        </p:nvSpPr>
        <p:spPr>
          <a:xfrm>
            <a:off x="6269400" y="1446594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Country or regional</a:t>
            </a:r>
          </a:p>
          <a:p>
            <a:r>
              <a:rPr lang="en-US" sz="1400" dirty="0"/>
              <a:t>validation server</a:t>
            </a:r>
            <a:endParaRPr lang="nl-NL" sz="1400" dirty="0"/>
          </a:p>
        </p:txBody>
      </p:sp>
      <p:sp>
        <p:nvSpPr>
          <p:cNvPr id="12" name="Right Arrow 10">
            <a:extLst>
              <a:ext uri="{FF2B5EF4-FFF2-40B4-BE49-F238E27FC236}">
                <a16:creationId xmlns:a16="http://schemas.microsoft.com/office/drawing/2014/main" id="{ECAF9B20-AE43-41FC-9E7F-CC099559375A}"/>
              </a:ext>
            </a:extLst>
          </p:cNvPr>
          <p:cNvSpPr/>
          <p:nvPr/>
        </p:nvSpPr>
        <p:spPr bwMode="auto">
          <a:xfrm rot="1780419">
            <a:off x="5164696" y="2055271"/>
            <a:ext cx="1238988" cy="5433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Validate X</a:t>
            </a:r>
            <a:endParaRPr lang="nl-NL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A4CA7-E6C4-448D-9CDB-FA2515C9CDD5}"/>
              </a:ext>
            </a:extLst>
          </p:cNvPr>
          <p:cNvSpPr/>
          <p:nvPr/>
        </p:nvSpPr>
        <p:spPr bwMode="auto">
          <a:xfrm>
            <a:off x="7151595" y="3510257"/>
            <a:ext cx="963295" cy="2786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Profile Y</a:t>
            </a:r>
            <a:endParaRPr lang="en-US" sz="14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02A7F-27D3-4797-AF3A-0E6A84F9EBDD}"/>
              </a:ext>
            </a:extLst>
          </p:cNvPr>
          <p:cNvSpPr/>
          <p:nvPr/>
        </p:nvSpPr>
        <p:spPr bwMode="auto">
          <a:xfrm>
            <a:off x="6572382" y="3284975"/>
            <a:ext cx="963295" cy="2786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Profile X</a:t>
            </a:r>
            <a:endParaRPr lang="en-US" sz="1400" b="1" dirty="0">
              <a:latin typeface="Arial" charset="0"/>
            </a:endParaRPr>
          </a:p>
        </p:txBody>
      </p:sp>
      <p:sp>
        <p:nvSpPr>
          <p:cNvPr id="16" name="Bent-Up Arrow 7">
            <a:extLst>
              <a:ext uri="{FF2B5EF4-FFF2-40B4-BE49-F238E27FC236}">
                <a16:creationId xmlns:a16="http://schemas.microsoft.com/office/drawing/2014/main" id="{5388CF3D-84A4-4F64-8B96-E2FA3EB4BAA0}"/>
              </a:ext>
            </a:extLst>
          </p:cNvPr>
          <p:cNvSpPr/>
          <p:nvPr/>
        </p:nvSpPr>
        <p:spPr bwMode="auto">
          <a:xfrm rot="8400089" flipV="1">
            <a:off x="5517721" y="2219567"/>
            <a:ext cx="950896" cy="2398188"/>
          </a:xfrm>
          <a:prstGeom prst="bentUpArrow">
            <a:avLst>
              <a:gd name="adj1" fmla="val 28879"/>
              <a:gd name="adj2" fmla="val 18824"/>
              <a:gd name="adj3" fmla="val 2726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54017-599E-4A0B-9CF2-8F854723DDA5}"/>
              </a:ext>
            </a:extLst>
          </p:cNvPr>
          <p:cNvSpPr txBox="1"/>
          <p:nvPr/>
        </p:nvSpPr>
        <p:spPr>
          <a:xfrm rot="2977651">
            <a:off x="4995106" y="3534687"/>
            <a:ext cx="1595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Download &amp; Validate</a:t>
            </a:r>
            <a:endParaRPr lang="nl-NL" sz="1200" dirty="0"/>
          </a:p>
        </p:txBody>
      </p:sp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00BE0D0C-0CB3-42FE-8695-F03AE142A691}"/>
              </a:ext>
            </a:extLst>
          </p:cNvPr>
          <p:cNvSpPr/>
          <p:nvPr/>
        </p:nvSpPr>
        <p:spPr bwMode="auto">
          <a:xfrm rot="19871185">
            <a:off x="2450301" y="1333619"/>
            <a:ext cx="840918" cy="367967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i="1" dirty="0"/>
              <a:t>Profile X</a:t>
            </a:r>
            <a:endParaRPr lang="nl-NL" sz="1400" dirty="0"/>
          </a:p>
        </p:txBody>
      </p:sp>
      <p:sp>
        <p:nvSpPr>
          <p:cNvPr id="19" name="Flowchart: Card 18">
            <a:extLst>
              <a:ext uri="{FF2B5EF4-FFF2-40B4-BE49-F238E27FC236}">
                <a16:creationId xmlns:a16="http://schemas.microsoft.com/office/drawing/2014/main" id="{8FAEB82B-04F7-4644-B67C-A61AF163491F}"/>
              </a:ext>
            </a:extLst>
          </p:cNvPr>
          <p:cNvSpPr/>
          <p:nvPr/>
        </p:nvSpPr>
        <p:spPr bwMode="auto">
          <a:xfrm rot="19871185">
            <a:off x="2997408" y="1368038"/>
            <a:ext cx="863586" cy="347285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i="1" dirty="0"/>
              <a:t>Profile Y</a:t>
            </a:r>
            <a:endParaRPr lang="nl-NL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41DCB-6AB1-4BF6-92F8-322CDCF80E01}"/>
              </a:ext>
            </a:extLst>
          </p:cNvPr>
          <p:cNvSpPr/>
          <p:nvPr/>
        </p:nvSpPr>
        <p:spPr bwMode="auto">
          <a:xfrm>
            <a:off x="4107441" y="2187600"/>
            <a:ext cx="963295" cy="2786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Profile Y</a:t>
            </a:r>
            <a:endParaRPr lang="en-US" sz="1400" b="1" dirty="0">
              <a:latin typeface="Arial" charset="0"/>
            </a:endParaRP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53DDA947-1DD4-43D7-9C01-F28F6383B0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4815050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Implementing FHIR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123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C10F5-153F-4631-B06C-2D853E4B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18" y="881063"/>
            <a:ext cx="2690019" cy="203096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C7BED59A-B8BD-41DE-AEC4-E1CBCCCBC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4696196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Downloads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http://hl7.org/fhir/downloads.html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22248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FHIR Specification Downloads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FHIR Definitions </a:t>
            </a:r>
            <a:r>
              <a:rPr lang="en-US" sz="1400" dirty="0"/>
              <a:t>– All the value sets, profiles, etc. defined as part of the FHIR specification, and the included implementation guides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Examples</a:t>
            </a:r>
            <a:r>
              <a:rPr lang="en-US" sz="1400" dirty="0"/>
              <a:t> – All the example resources in XML, JSON and RDF formats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The Whole Spec! </a:t>
            </a:r>
            <a:r>
              <a:rPr lang="en-US" sz="1400" dirty="0"/>
              <a:t>– So that you can host your own local copy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Implementation Tools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Official FHIR Validator </a:t>
            </a:r>
            <a:r>
              <a:rPr lang="en-US" sz="1400" dirty="0"/>
              <a:t>– Java jar file that can be used the validate resources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IG Publisher </a:t>
            </a:r>
            <a:r>
              <a:rPr lang="en-US" sz="1400" dirty="0"/>
              <a:t>– The Implementation Guide Publishing Tool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Reference Implementations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Java</a:t>
            </a:r>
            <a:r>
              <a:rPr lang="en-US" sz="1400" dirty="0"/>
              <a:t> – HAPI-FHIR (</a:t>
            </a:r>
            <a:r>
              <a:rPr lang="en-US" sz="1400" dirty="0">
                <a:hlinkClick r:id="rId3"/>
              </a:rPr>
              <a:t>http://jamesagnew.github.io/hapi-fhir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C#</a:t>
            </a:r>
            <a:r>
              <a:rPr lang="en-US" sz="1400" dirty="0"/>
              <a:t> – HL7.FHIR (</a:t>
            </a:r>
            <a:r>
              <a:rPr lang="en-US" sz="1400" dirty="0">
                <a:hlinkClick r:id="rId4"/>
              </a:rPr>
              <a:t>http://www.nuget.org/packages/Hl7.Fhir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Pascal</a:t>
            </a:r>
            <a:r>
              <a:rPr lang="en-US" sz="1400" dirty="0"/>
              <a:t> – </a:t>
            </a:r>
            <a:r>
              <a:rPr lang="en-US" sz="1400" dirty="0" err="1"/>
              <a:t>FhirServer</a:t>
            </a:r>
            <a:r>
              <a:rPr lang="en-US" sz="1400" dirty="0"/>
              <a:t> (</a:t>
            </a:r>
            <a:r>
              <a:rPr lang="en-US" sz="1400" dirty="0">
                <a:hlinkClick r:id="rId5"/>
              </a:rPr>
              <a:t>http://github.com/grahamegrieve/fhirserver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1" dirty="0"/>
              <a:t>JavaScript</a:t>
            </a:r>
            <a:r>
              <a:rPr lang="en-US" sz="1400" dirty="0"/>
              <a:t> – See HL7 wiki (</a:t>
            </a:r>
            <a:r>
              <a:rPr lang="en-US" sz="1400" dirty="0">
                <a:hlinkClick r:id="rId6"/>
              </a:rPr>
              <a:t>http://wiki.hl7.org/index.php?title=Open_Source_FHIR_implementations</a:t>
            </a:r>
            <a:r>
              <a:rPr lang="en-US" sz="1400" dirty="0"/>
              <a:t>)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124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918C1E63-853E-4930-81AF-FF91981C89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452906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Java Reference Implementation (HAPI-FHIR)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sz="1800" b="0" dirty="0">
                <a:hlinkClick r:id="rId2"/>
              </a:rPr>
              <a:t>http://hapifhir.io</a:t>
            </a:r>
            <a:r>
              <a:rPr lang="en-US" sz="1800" b="0" dirty="0"/>
              <a:t> &amp; </a:t>
            </a:r>
            <a:r>
              <a:rPr lang="en-US" sz="1800" b="0" dirty="0">
                <a:hlinkClick r:id="rId3"/>
              </a:rPr>
              <a:t>https://github.com/jamesagnew/hapi-fhir</a:t>
            </a:r>
            <a:r>
              <a:rPr lang="en-US" sz="1800" b="0" dirty="0"/>
              <a:t>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3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H</a:t>
            </a:r>
            <a:r>
              <a:rPr lang="en-US" sz="1600" dirty="0"/>
              <a:t>L7</a:t>
            </a:r>
            <a:r>
              <a:rPr lang="en-US" sz="1600" b="1" dirty="0"/>
              <a:t> A</a:t>
            </a:r>
            <a:r>
              <a:rPr lang="en-US" sz="1600" dirty="0"/>
              <a:t>pplication</a:t>
            </a:r>
            <a:r>
              <a:rPr lang="en-US" sz="1600" b="1" dirty="0"/>
              <a:t> P</a:t>
            </a:r>
            <a:r>
              <a:rPr lang="en-US" sz="1600" dirty="0"/>
              <a:t>rogramming</a:t>
            </a:r>
            <a:r>
              <a:rPr lang="en-US" sz="1600" b="1" dirty="0"/>
              <a:t> I</a:t>
            </a:r>
            <a:r>
              <a:rPr lang="en-US" sz="1600" dirty="0"/>
              <a:t>nterface</a:t>
            </a:r>
            <a:r>
              <a:rPr lang="en-US" sz="1600" b="1" dirty="0"/>
              <a:t> for FHIR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Provides: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Open source projects and libraries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Feature rich implementation of a FHIR Client and Server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Deploys to many open and licensed Servlet Container: Tomcat, JBoss, </a:t>
            </a:r>
            <a:r>
              <a:rPr lang="en-US" sz="1600" dirty="0" err="1"/>
              <a:t>Websphere</a:t>
            </a:r>
            <a:r>
              <a:rPr lang="en-US" sz="1600" dirty="0"/>
              <a:t>, etc.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Leverages JPA Server for connection to many backend DBMS’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Builds upon the </a:t>
            </a:r>
            <a:r>
              <a:rPr lang="en-US" sz="1600" b="1" i="1" dirty="0"/>
              <a:t>base Java RI source code from the specification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Great place to start without having to build from scratch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125</a:t>
            </a:fld>
            <a:endParaRPr lang="en-US" altLang="en-US"/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B4A63491-8147-4A9A-8F0D-C06E8CB211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597334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C#/.NET Reference Implementation (</a:t>
            </a:r>
            <a:r>
              <a:rPr lang="en-US" altLang="en-US" sz="2000" dirty="0" err="1">
                <a:latin typeface="Arial" panose="020B0604020202020204" pitchFamily="34" charset="0"/>
              </a:rPr>
              <a:t>Firely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https://github.com/FirelyTeam/fhir-net-api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9175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official support API for HL7 FHIR on the Microsoft .NET (dotnet) platform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Provides: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Class models (POCOs) for the FHIR data model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XML and Json parsers and serializers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FHIR compliant REST Client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Validation engine supporting FHIR Implementation Guides and Profiles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 err="1"/>
              <a:t>FHIRPath</a:t>
            </a:r>
            <a:r>
              <a:rPr lang="en-US" sz="1600" dirty="0"/>
              <a:t> expression engine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Full release notes available on the </a:t>
            </a:r>
            <a:r>
              <a:rPr lang="en-US" sz="1600" b="1" dirty="0" err="1"/>
              <a:t>Firely</a:t>
            </a:r>
            <a:r>
              <a:rPr lang="en-US" sz="1600" b="1" dirty="0"/>
              <a:t> Simplifier site: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3"/>
              </a:rPr>
              <a:t>http://docs.simplifier.net/fhirnetapi/releasenotes.html</a:t>
            </a:r>
            <a:r>
              <a:rPr lang="en-US" sz="1600" dirty="0"/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126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535A3EA9-EB73-4C5C-9258-F6D6787CED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8916665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Java Code Example (parsing/serializing)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538"/>
            <a:ext cx="8228884" cy="227909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XmlParser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xml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XmlParser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US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US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xml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.parse(</a:t>
            </a:r>
            <a:r>
              <a:rPr lang="en-US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FileInputStream(</a:t>
            </a:r>
            <a:r>
              <a:rPr lang="en-US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"observation.xml"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obs.setStatusSimple(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newValue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newValue.setValueSimple(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BigDecimal(40));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newValue.setUnitsSimple(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obs.setValue( newValue 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ByteArrayOutputStream bos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ByteArrayOutputStream();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JsonComposer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comp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JsonComposer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comp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.compose(bos, obs,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true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 = bos.toString(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"UTF8"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nl-NL" noProof="1"/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127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8551135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C# Code Example (parsing/serializing)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15320"/>
            <a:ext cx="8229600" cy="227909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Create a file-based reader for Xml</a:t>
            </a:r>
            <a:endParaRPr lang="en-GB" noProof="1">
              <a:solidFill>
                <a:srgbClr val="2B91AF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noProof="1">
                <a:solidFill>
                  <a:prstClr val="black"/>
                </a:solidFill>
                <a:latin typeface="Consolas"/>
              </a:rPr>
              <a:t> xr = </a:t>
            </a:r>
            <a:r>
              <a:rPr lang="en-GB" noProof="1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noProof="1">
                <a:solidFill>
                  <a:prstClr val="black"/>
                </a:solidFill>
                <a:latin typeface="Consolas"/>
              </a:rPr>
              <a:t>.Create(</a:t>
            </a:r>
            <a:r>
              <a:rPr lang="en-GB" noProof="1">
                <a:solidFill>
                  <a:srgbClr val="0000FF"/>
                </a:solidFill>
                <a:latin typeface="Consolas"/>
              </a:rPr>
              <a:t>new </a:t>
            </a:r>
            <a:r>
              <a:rPr lang="en-GB" noProof="1">
                <a:solidFill>
                  <a:srgbClr val="2B91AF"/>
                </a:solidFill>
                <a:latin typeface="Consolas"/>
              </a:rPr>
              <a:t>StreamReader</a:t>
            </a:r>
            <a:r>
              <a:rPr lang="en-GB" noProof="1">
                <a:solidFill>
                  <a:prstClr val="black"/>
                </a:solidFill>
                <a:latin typeface="Consolas"/>
              </a:rPr>
              <a:t>(</a:t>
            </a:r>
            <a:r>
              <a:rPr lang="en-GB" noProof="1">
                <a:solidFill>
                  <a:srgbClr val="A31515"/>
                </a:solidFill>
                <a:latin typeface="Consolas"/>
              </a:rPr>
              <a:t>@"publish\observation-example.xml"</a:t>
            </a:r>
            <a:r>
              <a:rPr lang="en-GB" noProof="1">
                <a:solidFill>
                  <a:prstClr val="black"/>
                </a:solidFill>
                <a:latin typeface="Consolas"/>
              </a:rPr>
              <a:t>));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Parse the Observation from the stream</a:t>
            </a:r>
            <a:endParaRPr lang="en-GB" noProof="1">
              <a:solidFill>
                <a:srgbClr val="2B91AF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GB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GB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FhirParser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.ParseResource(xr);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Modify some fields of the observation</a:t>
            </a:r>
            <a:endParaRPr lang="en-GB" b="1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obs.Status = </a:t>
            </a:r>
            <a:r>
              <a:rPr lang="en-GB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Observation.ObservationStatus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obs.Value = </a:t>
            </a:r>
            <a:r>
              <a:rPr lang="en-GB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Value = 40, Units = </a:t>
            </a:r>
            <a:r>
              <a:rPr lang="en-GB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Serialize the in-memory observation to Json</a:t>
            </a:r>
            <a:endParaRPr lang="en-GB" b="1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jsonText = </a:t>
            </a:r>
            <a:r>
              <a:rPr lang="en-GB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FhirSerializer</a:t>
            </a:r>
            <a:r>
              <a:rPr lang="en-GB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.SerializeResourceToJson(obs);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128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2869735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Java Code Example (FHIR Client)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3"/>
            <a:ext cx="8229600" cy="227909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FhirContext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ctx = 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FhirContext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.forDstu3();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serverBase = 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"http://fhirtest.uhn.ca/baseDstu3"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IGenericClient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client = ctx.newRestfulGenericClient(serverBase);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Perform a search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results = </a:t>
            </a: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client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.search()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     .forResource(Patient.class)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     .where(Patient.FAMILY.matches().value(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"duck"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))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     .returnBundle(ca.uhn.fhir.model.dstu3.resource.Bundle.class)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     .execute();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latin typeface="Consolas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System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.out.println(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"Found "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 + results.getEntry().size() + 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 patients named 'duck’”</a:t>
            </a:r>
            <a:r>
              <a:rPr lang="nl-NL" noProof="1">
                <a:solidFill>
                  <a:srgbClr val="000000"/>
                </a:solidFill>
                <a:latin typeface="Consolas"/>
              </a:rPr>
              <a:t>);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129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57142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>
                <a:latin typeface="Arial" panose="020B0604020202020204" pitchFamily="34" charset="0"/>
              </a:rPr>
              <a:t>The FHIR Community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HL7 FHIR Foundation – </a:t>
            </a:r>
            <a:r>
              <a:rPr lang="en-US" sz="1600" dirty="0">
                <a:hlinkClick r:id="rId2"/>
              </a:rPr>
              <a:t>http://www.fhir.org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Chat (</a:t>
            </a:r>
            <a:r>
              <a:rPr lang="en-US" sz="1600" b="1" dirty="0" err="1"/>
              <a:t>Zulip</a:t>
            </a:r>
            <a:r>
              <a:rPr lang="en-US" sz="1600" b="1" dirty="0"/>
              <a:t>) – </a:t>
            </a:r>
            <a:r>
              <a:rPr lang="en-US" sz="1600" dirty="0">
                <a:hlinkClick r:id="rId3"/>
              </a:rPr>
              <a:t>https://chat.fhir.org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Community Forum – </a:t>
            </a:r>
            <a:r>
              <a:rPr lang="en-US" sz="1600" dirty="0">
                <a:hlinkClick r:id="rId4"/>
              </a:rPr>
              <a:t>http://community.fhir.org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on Stack Overflow – </a:t>
            </a:r>
            <a:r>
              <a:rPr lang="en-US" sz="1600" dirty="0">
                <a:hlinkClick r:id="rId5"/>
              </a:rPr>
              <a:t>http://stackoverflow.com/questions/tagged/hl7-fhir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</a:t>
            </a:r>
            <a:r>
              <a:rPr lang="en-US" sz="1600" b="1" dirty="0" err="1"/>
              <a:t>Listsrv</a:t>
            </a:r>
            <a:r>
              <a:rPr lang="en-US" sz="1600" b="1" dirty="0"/>
              <a:t> – </a:t>
            </a:r>
            <a:r>
              <a:rPr lang="en-US" sz="1600" dirty="0">
                <a:hlinkClick r:id="rId6"/>
              </a:rPr>
              <a:t>fhir@lists.hl7.org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Wiki – </a:t>
            </a:r>
            <a:r>
              <a:rPr lang="en-US" sz="1600" dirty="0">
                <a:hlinkClick r:id="rId7"/>
              </a:rPr>
              <a:t>http://wiki.hl7.org/index.php?title=FHIR</a:t>
            </a:r>
            <a:r>
              <a:rPr lang="en-US" sz="16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Moving to HL7 Confluence - </a:t>
            </a:r>
            <a:r>
              <a:rPr lang="en-US" sz="1600" dirty="0">
                <a:hlinkClick r:id="rId8"/>
              </a:rPr>
              <a:t>https://confluence.hl7.org/display/FHIR/Home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</a:t>
            </a:r>
            <a:r>
              <a:rPr lang="en-US" sz="1600" b="1" dirty="0" err="1"/>
              <a:t>gForge</a:t>
            </a:r>
            <a:r>
              <a:rPr lang="en-US" sz="1600" b="1" dirty="0"/>
              <a:t> Tracker – </a:t>
            </a:r>
            <a:r>
              <a:rPr lang="en-US" sz="1600" dirty="0">
                <a:hlinkClick r:id="rId9"/>
              </a:rPr>
              <a:t>http://wiki.hl7.org/index.php?title=FHIR_gForge_Tracker</a:t>
            </a:r>
            <a:r>
              <a:rPr lang="en-US" sz="16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Moving to HL7 JIRA - </a:t>
            </a:r>
            <a:r>
              <a:rPr lang="en-US" sz="1600" dirty="0">
                <a:hlinkClick r:id="rId10"/>
              </a:rPr>
              <a:t>https://jira.hl7.org/secure/Dashboard.jspa</a:t>
            </a:r>
            <a:r>
              <a:rPr lang="en-US" sz="1600" dirty="0"/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BED32B88-CDE4-48EC-919C-06B4AE4BCE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311245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C# Code Example (FHIR Client)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36103"/>
            <a:ext cx="8229600" cy="227909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client = 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2B91AF"/>
                </a:solidFill>
                <a:highlight>
                  <a:srgbClr val="FFFF00"/>
                </a:highlight>
                <a:latin typeface="Consolas"/>
              </a:rPr>
              <a:t>FhirClient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"http://fhir.com/svc/fhir"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</a:t>
            </a:r>
            <a:r>
              <a:rPr lang="nl-NL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Entry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client.Read&lt;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"1"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 = patEntry.</a:t>
            </a:r>
            <a:r>
              <a:rPr lang="nl-NL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Resource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restId = patEntry.</a:t>
            </a:r>
            <a:r>
              <a:rPr lang="nl-NL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tags = patEntry.</a:t>
            </a:r>
            <a:r>
              <a:rPr lang="nl-NL" b="1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Tags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pat.Name.Add(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HumanName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.ForFamily(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"Kramer"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).WithGiven(</a:t>
            </a:r>
            <a:r>
              <a:rPr lang="nl-NL" noProof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"Ewout"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nl-NL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noProof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client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.Update&lt;</a:t>
            </a:r>
            <a:r>
              <a:rPr lang="nl-NL" noProof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&gt;(patEntry);</a:t>
            </a:r>
            <a:endParaRPr lang="nl-NL" noProof="1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130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1732495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Building the Spec (not for everyone)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http://wiki.hl7.org/index.php?title=FHIR_Build_Process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36103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The FHIR build process is primarily used by a small group of committers to the specification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Requires a particular Java environment along with a couple of supporting tools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Java SDK 8 (1.8.0.x) – </a:t>
            </a:r>
            <a:r>
              <a:rPr lang="en-US" sz="1400" i="1" dirty="0"/>
              <a:t>Java 9, 10 and 11 will work; Java 12 will </a:t>
            </a:r>
            <a:r>
              <a:rPr lang="en-US" sz="1400" i="1" u="sng" dirty="0"/>
              <a:t>not</a:t>
            </a:r>
            <a:r>
              <a:rPr lang="en-US" sz="1400" i="1" dirty="0"/>
              <a:t> right now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Apache Ant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Ruby + Jekyll Gem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(Optional) .NET 4.x if you are compiling the .NET reference implementation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Check out the FHIR specification: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FHIR STU3 (v3.0.1) and prior – HL7 </a:t>
            </a:r>
            <a:r>
              <a:rPr lang="en-US" sz="1400" dirty="0" err="1"/>
              <a:t>gForge</a:t>
            </a:r>
            <a:r>
              <a:rPr lang="en-US" sz="1400" dirty="0"/>
              <a:t> Subversion (</a:t>
            </a:r>
            <a:r>
              <a:rPr lang="en-US" sz="1400" dirty="0">
                <a:hlinkClick r:id="rId3"/>
              </a:rPr>
              <a:t>https://gforge.hl7.org/svn/fhir</a:t>
            </a:r>
            <a:r>
              <a:rPr lang="en-US" sz="1400" dirty="0"/>
              <a:t>)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FHIR R4 (v4.0.0) going forward – HL7/</a:t>
            </a:r>
            <a:r>
              <a:rPr lang="en-US" sz="1400" dirty="0" err="1"/>
              <a:t>fhir</a:t>
            </a:r>
            <a:r>
              <a:rPr lang="en-US" sz="1400" dirty="0"/>
              <a:t> </a:t>
            </a:r>
            <a:r>
              <a:rPr lang="en-US" sz="1400" dirty="0" err="1"/>
              <a:t>Github</a:t>
            </a:r>
            <a:r>
              <a:rPr lang="en-US" sz="1400" dirty="0"/>
              <a:t> repo (</a:t>
            </a:r>
            <a:r>
              <a:rPr lang="en-US" sz="1400" dirty="0">
                <a:hlinkClick r:id="rId4"/>
              </a:rPr>
              <a:t>https://github.com/HL7/fhir</a:t>
            </a:r>
            <a:r>
              <a:rPr lang="en-US" sz="1400" dirty="0"/>
              <a:t>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Customize and execute “publish.bat” or “publish.sh”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Will need to update reference to local Java SDK install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131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50065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E1C45-F756-4EF2-B239-68C3A324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68" y="2023759"/>
            <a:ext cx="6321663" cy="2581515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Java Reference Implementation Source Code 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771B7-D502-4A4D-BD64-55C4E288D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37676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Regardless of whether you build the FHIR specification or not, when you check out the specification you have a full copy of all the Java RI source code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132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8" name="Picture 7" descr="circle.png">
            <a:extLst>
              <a:ext uri="{FF2B5EF4-FFF2-40B4-BE49-F238E27FC236}">
                <a16:creationId xmlns:a16="http://schemas.microsoft.com/office/drawing/2014/main" id="{E15C68AC-7870-4DFF-8234-B2A2C1091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3301968" y="2378870"/>
            <a:ext cx="1391476" cy="2893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9FFB72-C061-4CD0-B4D8-8434F6F16D6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3444" y="3008227"/>
            <a:ext cx="622473" cy="28937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74A167-B76C-45F5-BC41-BD4B5387EC3A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3443" y="3556034"/>
            <a:ext cx="622473" cy="28937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082A90-66CA-4125-90BD-2A48EAF53F1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3444" y="3704163"/>
            <a:ext cx="622473" cy="28937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Implementing FHIR – Build your own Java HL7 FHIR Core Library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133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A0F50F8-9BAF-4E48-8714-642AF58B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85EC7-D3B0-4A32-A2C6-127EBDB7D5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772" y="2306911"/>
            <a:ext cx="401349" cy="782327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/>
              <a:t>+</a:t>
            </a:r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20161FA-8960-4A95-A970-04400919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75" y="1587246"/>
            <a:ext cx="1331976" cy="1969008"/>
          </a:xfrm>
          <a:prstGeom prst="rect">
            <a:avLst/>
          </a:prstGeom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D75BE100-927F-4398-807B-DD5934A4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018" y="1572543"/>
            <a:ext cx="1905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458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Final Thoughts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134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7BF17-F842-46BE-AB6D-6906B151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543" y="881064"/>
            <a:ext cx="2697345" cy="20320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21B5DCD-D5F8-4269-AF55-5C65626A0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276894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Final Thoughts – FHIR in other Specifications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16664A-2B8E-4C77-B2BE-041CF7AEE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36103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 err="1"/>
              <a:t>FHIRPath</a:t>
            </a:r>
            <a:endParaRPr lang="en-US" sz="1600" b="1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2"/>
              </a:rPr>
              <a:t>http://hl7.org/fhirpath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Mapping Language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3"/>
              </a:rPr>
              <a:t>http://hl7.org/fhir/mapping-language.html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CDS Hooks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4"/>
              </a:rPr>
              <a:t>https://cds-hooks.org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SMART on FHIR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5"/>
              </a:rPr>
              <a:t>https://smarthealthit.org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IHE (on FHIR) Profiles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6"/>
              </a:rPr>
              <a:t>https://www.ihe.net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135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B5A3B955-4DD6-45F3-9C7F-59CC42BAF9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688634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Final Thoughts – SMART on FHIR Example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136</a:t>
            </a:fld>
            <a:endParaRPr lang="en-US" altLang="en-US"/>
          </a:p>
        </p:txBody>
      </p:sp>
      <p:pic>
        <p:nvPicPr>
          <p:cNvPr id="8" name="Picture 7" descr="david Haye last image.png">
            <a:extLst>
              <a:ext uri="{FF2B5EF4-FFF2-40B4-BE49-F238E27FC236}">
                <a16:creationId xmlns:a16="http://schemas.microsoft.com/office/drawing/2014/main" id="{A1BEC089-05B2-44EA-A4ED-8B1C99BC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8163"/>
          <a:stretch/>
        </p:blipFill>
        <p:spPr>
          <a:xfrm>
            <a:off x="1581625" y="988306"/>
            <a:ext cx="6293644" cy="362619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8BD403-19CD-47EF-B9BC-8B0CB42510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4381216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Final Thoughts – Security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sz="1800" b="0" dirty="0">
                <a:hlinkClick r:id="rId2"/>
              </a:rPr>
              <a:t>http://hl7.org/fhir/security.html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21889F-86E0-4D6F-A05C-8D6CD2428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22248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is not a security standard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Leverages existing standards (OAuth2, SSL, TLS, …)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New and existing standards using FHIR that may impose security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CDS Hooks and SMART (OAuth2)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IHE on FHIR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Security tags (Resource metadata)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Specialized resources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 err="1"/>
              <a:t>AuditEvent</a:t>
            </a:r>
            <a:r>
              <a:rPr lang="en-US" sz="1600" dirty="0"/>
              <a:t>, Consent, Provenance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137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809FE149-5972-4D6B-8E2F-880C75377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591379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Final Thoughts – Next Steps for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16664A-2B8E-4C77-B2BE-041CF7AEE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(Keep) Read(</a:t>
            </a:r>
            <a:r>
              <a:rPr lang="en-US" sz="1600" b="1" dirty="0" err="1"/>
              <a:t>ing</a:t>
            </a:r>
            <a:r>
              <a:rPr lang="en-US" sz="1600" b="1" dirty="0"/>
              <a:t>) the spec: </a:t>
            </a:r>
            <a:r>
              <a:rPr lang="en-US" sz="1600" b="1" dirty="0">
                <a:hlinkClick r:id="rId2"/>
              </a:rPr>
              <a:t>http://hl7.org.fhir</a:t>
            </a:r>
            <a:r>
              <a:rPr lang="en-US" sz="1600" b="1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Implement / Develop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Get involved in the FHIR Community – help shape the specification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Join the FHIR track at the Working Group Meetings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Join the FHIR email lists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Follow #FHIR on Twitter and </a:t>
            </a:r>
            <a:r>
              <a:rPr lang="en-US" sz="1600" dirty="0" err="1"/>
              <a:t>Zulip</a:t>
            </a:r>
            <a:r>
              <a:rPr lang="en-US" sz="1600" dirty="0"/>
              <a:t> (</a:t>
            </a:r>
            <a:r>
              <a:rPr lang="en-US" sz="1600" dirty="0">
                <a:hlinkClick r:id="rId3"/>
              </a:rPr>
              <a:t>http://chat.fhir.org</a:t>
            </a:r>
            <a:r>
              <a:rPr lang="en-US" sz="16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Implement it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Make Ballot comments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Come to and participant in a </a:t>
            </a:r>
            <a:r>
              <a:rPr lang="en-US" sz="1600" dirty="0" err="1"/>
              <a:t>Connectathon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Developers Days </a:t>
            </a:r>
            <a:r>
              <a:rPr lang="en-US" sz="1600" dirty="0"/>
              <a:t>(</a:t>
            </a:r>
            <a:r>
              <a:rPr lang="en-US" sz="1600" dirty="0">
                <a:hlinkClick r:id="rId4"/>
              </a:rPr>
              <a:t>https://www.fhirdevdays.com</a:t>
            </a:r>
            <a:r>
              <a:rPr lang="en-US" sz="16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 err="1"/>
              <a:t>YouTube+FHIR</a:t>
            </a:r>
            <a:r>
              <a:rPr lang="en-US" sz="1600" b="1" dirty="0"/>
              <a:t> – Lots of recorded tutorials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138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992BC74D-2D6E-4608-AB2B-BDD9E202A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396563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Wrap Up – Discussion (Q&amp;A)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139</a:t>
            </a:fld>
            <a:endParaRPr lang="en-US" altLang="en-US"/>
          </a:p>
        </p:txBody>
      </p:sp>
      <p:pic>
        <p:nvPicPr>
          <p:cNvPr id="6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id="{DAF23391-C40A-4C66-A1FE-73B8AECA1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971" y="1228080"/>
            <a:ext cx="4578057" cy="3046648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24223AD-EC56-4574-8754-8204F54FA0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8998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– Elevator Pitch…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9176"/>
            <a:ext cx="7329487" cy="227909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FHIR is: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About clinical information exchange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“Resources” to represent clinical ‘things’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well defined API supporting multiple paradigms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An incredible – international – community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Spreading like </a:t>
            </a:r>
            <a:r>
              <a:rPr lang="en-US" sz="1600" b="1" i="1" dirty="0"/>
              <a:t>&lt;insert your favorite pun here&gt;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All of the above!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altLang="en-US" b="1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CB2E6883-AC02-4423-A0D8-5B22ED8347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90756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FHIR Resources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D4272-9485-4087-99A9-8BABB2ED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41" y="885805"/>
            <a:ext cx="2012015" cy="202725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C72FB-1589-4C39-B26C-F8E615F6A204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altLang="en-US" sz="2000" dirty="0">
                <a:solidFill>
                  <a:srgbClr val="FF0000"/>
                </a:solidFill>
              </a:rPr>
              <a:t>a little review and some more detail </a:t>
            </a:r>
            <a:r>
              <a:rPr lang="en-US" sz="20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071AA4E9-8868-42DD-8F73-A9F725B6D6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48690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Review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8331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are small logically discrete units of exchange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have defined behaviour and meaning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have a known identity / location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is the smallest unit of transaction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is “of interest” to healthcare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V2 comparison: Sort of like Segments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V3 comparison: Sort of like CMETs </a:t>
            </a:r>
            <a:r>
              <a:rPr lang="en-GB" dirty="0"/>
              <a:t>(Common Message Element Types)</a:t>
            </a:r>
            <a:endParaRPr lang="en-GB" sz="1600" dirty="0"/>
          </a:p>
          <a:p>
            <a:pPr>
              <a:buFont typeface="Wingdings" panose="05000000000000000000" pitchFamily="2" charset="2"/>
              <a:buChar char="Ø"/>
            </a:pPr>
            <a:endParaRPr lang="nb-NO" altLang="en-US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16</a:t>
            </a:fld>
            <a:endParaRPr lang="en-US" altLang="en-US"/>
          </a:p>
        </p:txBody>
      </p:sp>
      <p:pic>
        <p:nvPicPr>
          <p:cNvPr id="6" name="Picture 2" descr="C:\Users\office\AppData\Local\Microsoft\Windows\Temporary Internet Files\Content.IE5\5WDXES51\MC900439816[1].png">
            <a:extLst>
              <a:ext uri="{FF2B5EF4-FFF2-40B4-BE49-F238E27FC236}">
                <a16:creationId xmlns:a16="http://schemas.microsoft.com/office/drawing/2014/main" id="{69D68E2B-FF06-448F-9998-47F50301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40" y="1730411"/>
            <a:ext cx="1682678" cy="16826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F6478DB-6724-4846-BC22-0F85FCA1CF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5411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Modules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http://hl7.org/fhir/index.html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endParaRPr lang="en-US" altLang="en-US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E6A7C1-93F8-446A-8746-8A9B11AF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37" y="989013"/>
            <a:ext cx="4530726" cy="3641786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85EF4D7-678A-4AFE-88D8-0B13557E42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74914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Resource Hierarchy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All of the FHIR Resource types are defined using an inheritance hierarchy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base type is “Resource” and it defines: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The logical ‘</a:t>
            </a:r>
            <a:r>
              <a:rPr lang="en-US" sz="1050" b="1" dirty="0"/>
              <a:t>id</a:t>
            </a:r>
            <a:r>
              <a:rPr lang="en-US" sz="1050" dirty="0"/>
              <a:t>’ of the resource instance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b="1" dirty="0"/>
              <a:t>Meta</a:t>
            </a:r>
            <a:r>
              <a:rPr lang="en-US" sz="1050" dirty="0"/>
              <a:t>data about the resource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A set of </a:t>
            </a:r>
            <a:r>
              <a:rPr lang="en-US" sz="1050" b="1" dirty="0"/>
              <a:t>implicit rules </a:t>
            </a:r>
            <a:r>
              <a:rPr lang="en-US" sz="1050" dirty="0"/>
              <a:t>about the resource content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The </a:t>
            </a:r>
            <a:r>
              <a:rPr lang="en-US" sz="1050" b="1" dirty="0"/>
              <a:t>language</a:t>
            </a:r>
            <a:r>
              <a:rPr lang="en-US" sz="1050" dirty="0"/>
              <a:t> of the resource content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b="1" i="1" dirty="0"/>
              <a:t>Binary</a:t>
            </a:r>
            <a:r>
              <a:rPr lang="en-US" sz="1050" i="1" dirty="0"/>
              <a:t>, </a:t>
            </a:r>
            <a:r>
              <a:rPr lang="en-US" sz="1050" b="1" i="1" dirty="0"/>
              <a:t>Bundle</a:t>
            </a:r>
            <a:r>
              <a:rPr lang="en-US" sz="1050" i="1" dirty="0"/>
              <a:t>, </a:t>
            </a:r>
            <a:r>
              <a:rPr lang="en-US" sz="1050" b="1" i="1" dirty="0"/>
              <a:t>Parameters</a:t>
            </a:r>
            <a:r>
              <a:rPr lang="en-US" sz="1050" i="1" dirty="0"/>
              <a:t> extend the “Resource” type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next type is “</a:t>
            </a:r>
            <a:r>
              <a:rPr lang="en-US" b="1" dirty="0" err="1"/>
              <a:t>DomainResource</a:t>
            </a:r>
            <a:r>
              <a:rPr lang="en-US" b="1" dirty="0"/>
              <a:t>” and it defines: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The human-readable narrative </a:t>
            </a:r>
            <a:r>
              <a:rPr lang="en-US" sz="1050" b="1" dirty="0"/>
              <a:t>text</a:t>
            </a:r>
            <a:r>
              <a:rPr lang="en-US" sz="1050" dirty="0"/>
              <a:t> (XHTML)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b="1" dirty="0"/>
              <a:t>Contained</a:t>
            </a:r>
            <a:r>
              <a:rPr lang="en-US" sz="1050" dirty="0"/>
              <a:t> resources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Additional </a:t>
            </a:r>
            <a:r>
              <a:rPr lang="en-US" sz="1050" b="1" dirty="0"/>
              <a:t>extension</a:t>
            </a:r>
            <a:r>
              <a:rPr lang="en-US" sz="1050" dirty="0"/>
              <a:t>s and </a:t>
            </a:r>
            <a:r>
              <a:rPr lang="en-US" sz="1050" b="1" dirty="0"/>
              <a:t>modifier extension</a:t>
            </a:r>
            <a:r>
              <a:rPr lang="en-US" sz="1050" dirty="0"/>
              <a:t>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i="1" dirty="0"/>
              <a:t>All other listed Resource types extend from “</a:t>
            </a:r>
            <a:r>
              <a:rPr lang="en-US" sz="1050" i="1" dirty="0" err="1"/>
              <a:t>DomainResource</a:t>
            </a:r>
            <a:r>
              <a:rPr lang="en-US" sz="1050" i="1" dirty="0"/>
              <a:t>”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6CFBAD-D12C-4CA6-9FC7-52C6B6C06E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18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A040EF-C5B8-4FB4-A224-87D81FE4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49" y="500135"/>
            <a:ext cx="1457143" cy="762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18C918-9984-4B43-8B33-C19C15A7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" y="2747750"/>
            <a:ext cx="1374220" cy="819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B32C16-9B35-4CED-947D-E7438DE7B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852" y="1527046"/>
            <a:ext cx="1237872" cy="9061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546843-F485-4123-B96A-A222FD8CC0BF}"/>
              </a:ext>
            </a:extLst>
          </p:cNvPr>
          <p:cNvCxnSpPr>
            <a:cxnSpLocks/>
          </p:cNvCxnSpPr>
          <p:nvPr/>
        </p:nvCxnSpPr>
        <p:spPr>
          <a:xfrm flipH="1" flipV="1">
            <a:off x="1356461" y="675294"/>
            <a:ext cx="1000400" cy="8930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4AA737-5CF3-44B3-A343-CBBDDF210CA5}"/>
              </a:ext>
            </a:extLst>
          </p:cNvPr>
          <p:cNvCxnSpPr>
            <a:cxnSpLocks/>
          </p:cNvCxnSpPr>
          <p:nvPr/>
        </p:nvCxnSpPr>
        <p:spPr>
          <a:xfrm flipH="1" flipV="1">
            <a:off x="1172178" y="675294"/>
            <a:ext cx="238784" cy="21415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3F416B0-1DF3-4B15-B3FE-D9BB0D38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47" y="4050330"/>
            <a:ext cx="2222410" cy="6963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D80845-B2EA-4FAA-A005-B6FC4888C48C}"/>
              </a:ext>
            </a:extLst>
          </p:cNvPr>
          <p:cNvCxnSpPr>
            <a:cxnSpLocks/>
          </p:cNvCxnSpPr>
          <p:nvPr/>
        </p:nvCxnSpPr>
        <p:spPr>
          <a:xfrm flipH="1" flipV="1">
            <a:off x="974956" y="2988656"/>
            <a:ext cx="763010" cy="111100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FF6257D-D527-4920-9310-533429106C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8632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Resource Hierarchy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8904BB-6406-416E-8533-155F98D94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4E051-9461-4A29-91B4-57251139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1258457"/>
            <a:ext cx="6326764" cy="133325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circle.png">
            <a:extLst>
              <a:ext uri="{FF2B5EF4-FFF2-40B4-BE49-F238E27FC236}">
                <a16:creationId xmlns:a16="http://schemas.microsoft.com/office/drawing/2014/main" id="{6F4EFE49-8DC4-4299-B7C0-C3E02E080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3097658" y="1616439"/>
            <a:ext cx="3843469" cy="4730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F653B2-6053-4512-B3DF-CCC72A3D0A5E}"/>
              </a:ext>
            </a:extLst>
          </p:cNvPr>
          <p:cNvCxnSpPr>
            <a:cxnSpLocks/>
          </p:cNvCxnSpPr>
          <p:nvPr/>
        </p:nvCxnSpPr>
        <p:spPr bwMode="auto">
          <a:xfrm>
            <a:off x="3015812" y="1772064"/>
            <a:ext cx="304800" cy="8089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DE2736-C29F-43A0-A1FC-B9423B6C4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29" y="2861159"/>
            <a:ext cx="7692485" cy="133325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circle.png">
            <a:extLst>
              <a:ext uri="{FF2B5EF4-FFF2-40B4-BE49-F238E27FC236}">
                <a16:creationId xmlns:a16="http://schemas.microsoft.com/office/drawing/2014/main" id="{9B9FADFF-C447-473C-ADE3-10860DD5F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157531" y="3262744"/>
            <a:ext cx="5048814" cy="5220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91E6AC-0CA0-4E69-B3C3-01683B8AF68E}"/>
              </a:ext>
            </a:extLst>
          </p:cNvPr>
          <p:cNvCxnSpPr>
            <a:cxnSpLocks/>
          </p:cNvCxnSpPr>
          <p:nvPr/>
        </p:nvCxnSpPr>
        <p:spPr bwMode="auto">
          <a:xfrm>
            <a:off x="4075685" y="3363388"/>
            <a:ext cx="371624" cy="794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6D5FFC50-F19F-4AE3-A854-21BEF056F1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2793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7">
            <a:extLst>
              <a:ext uri="{FF2B5EF4-FFF2-40B4-BE49-F238E27FC236}">
                <a16:creationId xmlns:a16="http://schemas.microsoft.com/office/drawing/2014/main" id="{993527F3-9F15-4655-8131-E58811CA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Instructor</a:t>
            </a:r>
          </a:p>
        </p:txBody>
      </p:sp>
      <p:sp>
        <p:nvSpPr>
          <p:cNvPr id="13316" name="Text Placeholder 2">
            <a:extLst>
              <a:ext uri="{FF2B5EF4-FFF2-40B4-BE49-F238E27FC236}">
                <a16:creationId xmlns:a16="http://schemas.microsoft.com/office/drawing/2014/main" id="{E0ED443C-50E5-490A-BFDD-7D68FD431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altLang="en-US" dirty="0">
                <a:latin typeface="Arial" panose="020B0604020202020204" pitchFamily="34" charset="0"/>
              </a:rPr>
              <a:t> </a:t>
            </a:r>
          </a:p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3315" name="Slide Number Placeholder 13">
            <a:extLst>
              <a:ext uri="{FF2B5EF4-FFF2-40B4-BE49-F238E27FC236}">
                <a16:creationId xmlns:a16="http://schemas.microsoft.com/office/drawing/2014/main" id="{7F522A50-3361-4581-906F-7EAB7F40B8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D77F733B-474F-4823-BA05-984D1FFEF8D8}" type="slidenum">
              <a:rPr lang="en-US" altLang="en-US"/>
              <a:pPr/>
              <a:t>2</a:t>
            </a:fld>
            <a:endParaRPr lang="en-US" altLang="en-US"/>
          </a:p>
        </p:txBody>
      </p:sp>
      <p:pic>
        <p:nvPicPr>
          <p:cNvPr id="3" name="Picture Placeholder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289B879-C08D-40ED-A3FD-06975E27EC9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8482" b="8482"/>
          <a:stretch>
            <a:fillRect/>
          </a:stretch>
        </p:blipFill>
        <p:spPr>
          <a:xfrm>
            <a:off x="6929437" y="1527048"/>
            <a:ext cx="1600200" cy="1328738"/>
          </a:xfrm>
          <a:effectLst>
            <a:glow rad="63500">
              <a:srgbClr val="BABCBE">
                <a:alpha val="40000"/>
              </a:srgbClr>
            </a:glow>
            <a:softEdge rad="12700"/>
          </a:effectLst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1E9805-CBBB-4BD6-9201-37530CB8E0AB}"/>
              </a:ext>
            </a:extLst>
          </p:cNvPr>
          <p:cNvSpPr txBox="1">
            <a:spLocks/>
          </p:cNvSpPr>
          <p:nvPr/>
        </p:nvSpPr>
        <p:spPr bwMode="auto">
          <a:xfrm>
            <a:off x="614363" y="1527175"/>
            <a:ext cx="7329487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altLang="en-US" sz="1600" b="1" dirty="0">
                <a:latin typeface="Arial" panose="020B0604020202020204" pitchFamily="34" charset="0"/>
              </a:rPr>
              <a:t>Richard J Ettema</a:t>
            </a:r>
          </a:p>
          <a:p>
            <a:r>
              <a:rPr lang="fr-FR" altLang="en-US" sz="1600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36+ years IT industry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16+ years leading HIT development/implementation efforts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5+ years contributing to the HL7</a:t>
            </a:r>
            <a:r>
              <a:rPr lang="it-IT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® FHIR® specification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Focus on Testing</a:t>
            </a:r>
            <a:endParaRPr lang="it-IT" altLang="en-US" sz="160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Sr. Architect / Lead Developer of the Touchstone FHIR</a:t>
            </a:r>
            <a:r>
              <a:rPr lang="it-IT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® Testing Platform</a:t>
            </a:r>
            <a:endParaRPr lang="it-IT" altLang="en-US" sz="160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Author of the AEGIS WildFHIR public test server and client</a:t>
            </a:r>
          </a:p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AE0E2028-9342-4A52-BB86-BD6B5B073B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Where are these elements defined?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369" y="988306"/>
            <a:ext cx="5989694" cy="281784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&lt;Patient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&lt;id value="example"/&gt;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value="2017-01-14T09:14:33Z"/&gt;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&lt;status value="generated"/&gt;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&lt;p&gt;Henry Levin the 7th&lt;/p&gt;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&lt;extension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StructureDefinition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/us-core-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birthsex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valueCode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value="M"/&gt;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&lt;/extension&gt;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value="usual"/&gt;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&lt;system value="urn:oid:1.2.36.146.595.217.0.1"/&gt;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&lt;value value="12345"/&gt;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&lt;active value="true"/&gt;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value="official"/&gt;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&lt;family value="Levin"/&gt;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&lt;given value="Henry"/&gt;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&lt;suffix value="the 7th"/&gt;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&lt;gender value="male"/&gt;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value="1974-12-25"/&gt;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&lt;reference value="Organization/example"/&gt;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&lt;/Patient&gt;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20A6200-50FF-458B-9AF0-5BC3994711F7}"/>
              </a:ext>
            </a:extLst>
          </p:cNvPr>
          <p:cNvSpPr txBox="1"/>
          <p:nvPr/>
        </p:nvSpPr>
        <p:spPr>
          <a:xfrm>
            <a:off x="6280349" y="1704473"/>
            <a:ext cx="1867592" cy="5091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ea typeface="Calibri"/>
                <a:cs typeface="Times New Roman"/>
              </a:rPr>
              <a:t>Human Readable Summary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4E3101-E656-491A-B16B-D43E762C1057}"/>
              </a:ext>
            </a:extLst>
          </p:cNvPr>
          <p:cNvCxnSpPr/>
          <p:nvPr/>
        </p:nvCxnSpPr>
        <p:spPr>
          <a:xfrm flipH="1">
            <a:off x="5737424" y="1959056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6">
            <a:extLst>
              <a:ext uri="{FF2B5EF4-FFF2-40B4-BE49-F238E27FC236}">
                <a16:creationId xmlns:a16="http://schemas.microsoft.com/office/drawing/2014/main" id="{450DCDDE-3479-4434-A11B-DECF501254FF}"/>
              </a:ext>
            </a:extLst>
          </p:cNvPr>
          <p:cNvSpPr txBox="1"/>
          <p:nvPr/>
        </p:nvSpPr>
        <p:spPr>
          <a:xfrm>
            <a:off x="6286525" y="2875182"/>
            <a:ext cx="1870560" cy="1450936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Standard Data </a:t>
            </a:r>
            <a:b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</a:b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MRN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Name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Gender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Date of Birth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Provider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B053E1-2542-4616-A55E-3C682AC255FB}"/>
              </a:ext>
            </a:extLst>
          </p:cNvPr>
          <p:cNvCxnSpPr/>
          <p:nvPr/>
        </p:nvCxnSpPr>
        <p:spPr>
          <a:xfrm flipH="1">
            <a:off x="5733821" y="3604780"/>
            <a:ext cx="543560" cy="0"/>
          </a:xfrm>
          <a:prstGeom prst="straightConnector1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0">
            <a:extLst>
              <a:ext uri="{FF2B5EF4-FFF2-40B4-BE49-F238E27FC236}">
                <a16:creationId xmlns:a16="http://schemas.microsoft.com/office/drawing/2014/main" id="{CF497869-8256-4DC6-8D0E-DC41387523B9}"/>
              </a:ext>
            </a:extLst>
          </p:cNvPr>
          <p:cNvSpPr txBox="1"/>
          <p:nvPr/>
        </p:nvSpPr>
        <p:spPr>
          <a:xfrm>
            <a:off x="6277381" y="2300042"/>
            <a:ext cx="1870560" cy="49081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/>
                </a:solidFill>
                <a:ea typeface="Calibri"/>
                <a:cs typeface="Times New Roman"/>
              </a:rPr>
              <a:t>Extension with reference to its definition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00CBF7-7372-4250-8DF2-5272F82D1171}"/>
              </a:ext>
            </a:extLst>
          </p:cNvPr>
          <p:cNvCxnSpPr/>
          <p:nvPr/>
        </p:nvCxnSpPr>
        <p:spPr>
          <a:xfrm flipH="1">
            <a:off x="5721661" y="2545449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Text Box 3">
            <a:extLst>
              <a:ext uri="{FF2B5EF4-FFF2-40B4-BE49-F238E27FC236}">
                <a16:creationId xmlns:a16="http://schemas.microsoft.com/office/drawing/2014/main" id="{E8CD7063-3748-4BEC-8B99-AE2E29ED82A3}"/>
              </a:ext>
            </a:extLst>
          </p:cNvPr>
          <p:cNvSpPr txBox="1"/>
          <p:nvPr/>
        </p:nvSpPr>
        <p:spPr>
          <a:xfrm>
            <a:off x="6272446" y="1171436"/>
            <a:ext cx="1867592" cy="323593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ea typeface="Calibri"/>
                <a:cs typeface="Times New Roman"/>
              </a:rPr>
              <a:t>Identity &amp; Metadata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94A26-5026-4F82-9A63-1ECF1DAA2D7A}"/>
              </a:ext>
            </a:extLst>
          </p:cNvPr>
          <p:cNvCxnSpPr/>
          <p:nvPr/>
        </p:nvCxnSpPr>
        <p:spPr>
          <a:xfrm flipH="1">
            <a:off x="5739286" y="1325696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AEA83-99FF-430F-9D17-CC801F42FA64}"/>
              </a:ext>
            </a:extLst>
          </p:cNvPr>
          <p:cNvSpPr/>
          <p:nvPr/>
        </p:nvSpPr>
        <p:spPr>
          <a:xfrm>
            <a:off x="762489" y="1084931"/>
            <a:ext cx="4969469" cy="50916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38D2D-7001-4D52-A2B2-91BC1A4F80E8}"/>
              </a:ext>
            </a:extLst>
          </p:cNvPr>
          <p:cNvSpPr/>
          <p:nvPr/>
        </p:nvSpPr>
        <p:spPr>
          <a:xfrm>
            <a:off x="762489" y="1598673"/>
            <a:ext cx="4969469" cy="7177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59088-E850-4996-9EB0-4178E2BF95C4}"/>
              </a:ext>
            </a:extLst>
          </p:cNvPr>
          <p:cNvSpPr/>
          <p:nvPr/>
        </p:nvSpPr>
        <p:spPr>
          <a:xfrm>
            <a:off x="762489" y="2321021"/>
            <a:ext cx="4969469" cy="427580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1A148-DAE8-4601-AF0E-89A57C80BA5E}"/>
              </a:ext>
            </a:extLst>
          </p:cNvPr>
          <p:cNvSpPr/>
          <p:nvPr/>
        </p:nvSpPr>
        <p:spPr>
          <a:xfrm>
            <a:off x="762489" y="2748601"/>
            <a:ext cx="4969469" cy="187604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4E660-857F-491A-AA4B-17F53F3F29F3}"/>
              </a:ext>
            </a:extLst>
          </p:cNvPr>
          <p:cNvSpPr txBox="1"/>
          <p:nvPr/>
        </p:nvSpPr>
        <p:spPr>
          <a:xfrm>
            <a:off x="4002771" y="1174136"/>
            <a:ext cx="104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Resource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7E2AAF-6038-4C7D-8797-2AB0F53BBF80}"/>
              </a:ext>
            </a:extLst>
          </p:cNvPr>
          <p:cNvSpPr txBox="1"/>
          <p:nvPr/>
        </p:nvSpPr>
        <p:spPr>
          <a:xfrm>
            <a:off x="4002771" y="1760068"/>
            <a:ext cx="1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DomainResource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A02E6D-0B4C-4555-B80D-6D3DD4BF9FF6}"/>
              </a:ext>
            </a:extLst>
          </p:cNvPr>
          <p:cNvSpPr txBox="1"/>
          <p:nvPr/>
        </p:nvSpPr>
        <p:spPr>
          <a:xfrm>
            <a:off x="4002771" y="2396136"/>
            <a:ext cx="1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DomainResource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9E5379-6E79-4F5A-9AB1-1A210B5BDA28}"/>
              </a:ext>
            </a:extLst>
          </p:cNvPr>
          <p:cNvCxnSpPr>
            <a:cxnSpLocks/>
          </p:cNvCxnSpPr>
          <p:nvPr/>
        </p:nvCxnSpPr>
        <p:spPr>
          <a:xfrm>
            <a:off x="321790" y="1304017"/>
            <a:ext cx="4068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97B0F4-9ADE-4899-848B-51DEACF006D3}"/>
              </a:ext>
            </a:extLst>
          </p:cNvPr>
          <p:cNvCxnSpPr>
            <a:cxnSpLocks/>
          </p:cNvCxnSpPr>
          <p:nvPr/>
        </p:nvCxnSpPr>
        <p:spPr>
          <a:xfrm>
            <a:off x="321790" y="1917257"/>
            <a:ext cx="4068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629BDA-B580-4E3B-9453-30F364AD2F26}"/>
              </a:ext>
            </a:extLst>
          </p:cNvPr>
          <p:cNvCxnSpPr>
            <a:cxnSpLocks/>
          </p:cNvCxnSpPr>
          <p:nvPr/>
        </p:nvCxnSpPr>
        <p:spPr>
          <a:xfrm>
            <a:off x="321790" y="2534811"/>
            <a:ext cx="4068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8F620661-6F59-48AF-BB26-F02C5A624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62150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C0A0D6B-74A1-4FEC-A408-78545E9D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Composition vs. Reference</a:t>
            </a:r>
          </a:p>
        </p:txBody>
      </p:sp>
      <p:sp>
        <p:nvSpPr>
          <p:cNvPr id="16387" name="Text Placeholder 3">
            <a:extLst>
              <a:ext uri="{FF2B5EF4-FFF2-40B4-BE49-F238E27FC236}">
                <a16:creationId xmlns:a16="http://schemas.microsoft.com/office/drawing/2014/main" id="{757D733D-C472-499D-A6E8-3EC59000A0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667" y="1232771"/>
            <a:ext cx="3879312" cy="2519269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Contained Resources provide Composition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>
                <a:latin typeface="Arial" panose="020B0604020202020204" pitchFamily="34" charset="0"/>
              </a:rPr>
              <a:t>Contained Resources have no meaning outside the containing Resource; i.e. no independent identity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>
                <a:latin typeface="Arial" panose="020B0604020202020204" pitchFamily="34" charset="0"/>
              </a:rPr>
              <a:t>No separate access path except through the containing resource</a:t>
            </a:r>
          </a:p>
        </p:txBody>
      </p:sp>
      <p:sp>
        <p:nvSpPr>
          <p:cNvPr id="16388" name="Text Placeholder 4">
            <a:extLst>
              <a:ext uri="{FF2B5EF4-FFF2-40B4-BE49-F238E27FC236}">
                <a16:creationId xmlns:a16="http://schemas.microsoft.com/office/drawing/2014/main" id="{CDF9956D-3631-404A-B2DC-E39707DCE5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235818"/>
            <a:ext cx="3878748" cy="2519269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Referenced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altLang="en-US" sz="1400" dirty="0">
                <a:latin typeface="Arial" panose="020B0604020202020204" pitchFamily="34" charset="0"/>
              </a:rPr>
              <a:t>References are between independent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altLang="en-US" sz="1400" dirty="0">
                <a:latin typeface="Arial" panose="020B0604020202020204" pitchFamily="34" charset="0"/>
              </a:rPr>
              <a:t>Each individual Resource is safe to retrieve on its own</a:t>
            </a:r>
          </a:p>
        </p:txBody>
      </p:sp>
      <p:sp>
        <p:nvSpPr>
          <p:cNvPr id="16390" name="Slide Number Placeholder 6">
            <a:extLst>
              <a:ext uri="{FF2B5EF4-FFF2-40B4-BE49-F238E27FC236}">
                <a16:creationId xmlns:a16="http://schemas.microsoft.com/office/drawing/2014/main" id="{BE1FC01A-5FDD-462C-9ABC-34E8C523C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DA31DEB6-6A91-4806-A7D9-6BA8CC8CE789}" type="slidenum">
              <a:rPr lang="en-US" altLang="en-US"/>
              <a:pPr/>
              <a:t>21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2D942-7181-4FA5-9148-EAB25554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52" y="2865579"/>
            <a:ext cx="2578342" cy="18799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9EF3FA-385F-4D5B-B869-DC4FE955A16E}"/>
              </a:ext>
            </a:extLst>
          </p:cNvPr>
          <p:cNvCxnSpPr>
            <a:cxnSpLocks/>
          </p:cNvCxnSpPr>
          <p:nvPr/>
        </p:nvCxnSpPr>
        <p:spPr>
          <a:xfrm flipH="1" flipV="1">
            <a:off x="2470697" y="3360874"/>
            <a:ext cx="340336" cy="8780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E7E37B9-2804-4405-B320-174DF3CA8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156" y="2865579"/>
            <a:ext cx="3060549" cy="1549978"/>
          </a:xfrm>
          <a:prstGeom prst="rect">
            <a:avLst/>
          </a:prstGeom>
        </p:spPr>
      </p:pic>
      <p:pic>
        <p:nvPicPr>
          <p:cNvPr id="12" name="Picture 11" descr="circle.png">
            <a:extLst>
              <a:ext uri="{FF2B5EF4-FFF2-40B4-BE49-F238E27FC236}">
                <a16:creationId xmlns:a16="http://schemas.microsoft.com/office/drawing/2014/main" id="{147AA26D-9820-4950-B67E-9AC6A0E9AD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6577630" y="3640568"/>
            <a:ext cx="1477887" cy="677119"/>
          </a:xfrm>
          <a:prstGeom prst="rect">
            <a:avLst/>
          </a:prstGeom>
        </p:spPr>
      </p:pic>
      <p:pic>
        <p:nvPicPr>
          <p:cNvPr id="13" name="Picture 12" descr="circle.png">
            <a:extLst>
              <a:ext uri="{FF2B5EF4-FFF2-40B4-BE49-F238E27FC236}">
                <a16:creationId xmlns:a16="http://schemas.microsoft.com/office/drawing/2014/main" id="{23EE2ACD-A9DA-4F1F-9EFA-BD309B7707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984839" y="2919375"/>
            <a:ext cx="2721206" cy="1174342"/>
          </a:xfrm>
          <a:prstGeom prst="rect">
            <a:avLst/>
          </a:prstGeom>
        </p:spPr>
      </p:pic>
      <p:pic>
        <p:nvPicPr>
          <p:cNvPr id="14" name="Picture 13" descr="circle.png">
            <a:extLst>
              <a:ext uri="{FF2B5EF4-FFF2-40B4-BE49-F238E27FC236}">
                <a16:creationId xmlns:a16="http://schemas.microsoft.com/office/drawing/2014/main" id="{72766B16-E829-4D19-ABA4-473753D9EB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2504958" y="4151158"/>
            <a:ext cx="749192" cy="343255"/>
          </a:xfrm>
          <a:prstGeom prst="rect">
            <a:avLst/>
          </a:prstGeom>
        </p:spPr>
      </p:pic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9F61EBF5-62A9-40C4-812F-F6A01A78FB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Basic Structure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A322B-2F50-47B5-9B4B-5B5B8DCA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112338"/>
            <a:ext cx="6739915" cy="31615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245907-7866-4D54-8C89-655F5CD3E0AE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 flipV="1">
            <a:off x="2373807" y="2240583"/>
            <a:ext cx="2014601" cy="147328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2E3D99-B512-42CA-8737-4C15A732ECEE}"/>
              </a:ext>
            </a:extLst>
          </p:cNvPr>
          <p:cNvCxnSpPr/>
          <p:nvPr/>
        </p:nvCxnSpPr>
        <p:spPr bwMode="auto">
          <a:xfrm>
            <a:off x="1533376" y="1149671"/>
            <a:ext cx="304800" cy="161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D56B4B-09A0-4112-8D39-8BE1F6ABFE23}"/>
              </a:ext>
            </a:extLst>
          </p:cNvPr>
          <p:cNvSpPr txBox="1"/>
          <p:nvPr/>
        </p:nvSpPr>
        <p:spPr>
          <a:xfrm>
            <a:off x="1244725" y="880365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Resource Root</a:t>
            </a:r>
            <a:endParaRPr lang="nl-NL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E4044B-935D-4761-AF59-8FC1BBD54392}"/>
              </a:ext>
            </a:extLst>
          </p:cNvPr>
          <p:cNvCxnSpPr/>
          <p:nvPr/>
        </p:nvCxnSpPr>
        <p:spPr bwMode="auto">
          <a:xfrm>
            <a:off x="5671390" y="1342527"/>
            <a:ext cx="381000" cy="17721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8EF372-5A0A-4A61-B1A1-92199E48AA85}"/>
              </a:ext>
            </a:extLst>
          </p:cNvPr>
          <p:cNvSpPr txBox="1"/>
          <p:nvPr/>
        </p:nvSpPr>
        <p:spPr>
          <a:xfrm>
            <a:off x="5077032" y="1079493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Resource Component</a:t>
            </a:r>
            <a:endParaRPr lang="nl-NL" sz="1600" b="1" dirty="0"/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44018302-A5C0-4F6F-8422-485C133F2239}"/>
              </a:ext>
            </a:extLst>
          </p:cNvPr>
          <p:cNvSpPr/>
          <p:nvPr/>
        </p:nvSpPr>
        <p:spPr bwMode="auto">
          <a:xfrm>
            <a:off x="4388408" y="2837807"/>
            <a:ext cx="3714023" cy="1559456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AC7E4-7230-4CCE-9145-D33495DBEA29}"/>
              </a:ext>
            </a:extLst>
          </p:cNvPr>
          <p:cNvSpPr txBox="1"/>
          <p:nvPr/>
        </p:nvSpPr>
        <p:spPr>
          <a:xfrm>
            <a:off x="4388408" y="3298366"/>
            <a:ext cx="2333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Simple &amp; Complex elements</a:t>
            </a:r>
            <a:br>
              <a:rPr lang="en-US" sz="1600" b="1" dirty="0"/>
            </a:br>
            <a:r>
              <a:rPr lang="en-US" sz="1600" b="1" dirty="0"/>
              <a:t>(may be repeating)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CDCFC-4017-4208-B516-C73E15F1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75" y="3335397"/>
            <a:ext cx="1425100" cy="782637"/>
          </a:xfrm>
          <a:prstGeom prst="rect">
            <a:avLst/>
          </a:prstGeom>
        </p:spPr>
      </p:pic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F93C9FE9-4717-4B25-A2A0-4349430589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950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Basic Structure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A322B-2F50-47B5-9B4B-5B5B8DCA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112338"/>
            <a:ext cx="6739915" cy="3161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66F2B6-0BC3-4B38-8CE3-9DD1BE988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50" y="1743169"/>
            <a:ext cx="3396937" cy="2756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50800"/>
          </a:effectLst>
        </p:spPr>
      </p:pic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EA609307-D407-4CB8-81AD-C5134C65F4CA}"/>
              </a:ext>
            </a:extLst>
          </p:cNvPr>
          <p:cNvSpPr/>
          <p:nvPr/>
        </p:nvSpPr>
        <p:spPr bwMode="auto">
          <a:xfrm>
            <a:off x="4521325" y="2026507"/>
            <a:ext cx="3532662" cy="2303267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DA605BCA-BD79-441B-9927-48343C9FD3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46609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Syntax (review) – XML and JSON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EBC05-1214-4B92-9776-0AB1245E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1209195"/>
            <a:ext cx="6154778" cy="1711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C58AC-1427-4759-AA95-E6AAC8112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95" y="2640694"/>
            <a:ext cx="5550693" cy="1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6508AAB6-233F-4676-AB9F-567C83924B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086465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Recording a Consultation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</a:rPr>
              <a:t>What FHIR Resources?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B57E1-A484-46B9-9563-57059684FF35}"/>
              </a:ext>
            </a:extLst>
          </p:cNvPr>
          <p:cNvSpPr txBox="1"/>
          <p:nvPr/>
        </p:nvSpPr>
        <p:spPr>
          <a:xfrm>
            <a:off x="614363" y="1262370"/>
            <a:ext cx="52983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12-year-old-boy</a:t>
            </a:r>
          </a:p>
          <a:p>
            <a:endParaRPr lang="en-US" sz="1400" b="1" dirty="0"/>
          </a:p>
          <a:p>
            <a:r>
              <a:rPr lang="en-US" sz="1400" b="1" dirty="0">
                <a:solidFill>
                  <a:srgbClr val="004866"/>
                </a:solidFill>
              </a:rPr>
              <a:t>First consultation </a:t>
            </a:r>
            <a:r>
              <a:rPr lang="en-US" sz="1400" dirty="0"/>
              <a:t>with</a:t>
            </a:r>
            <a:r>
              <a:rPr lang="en-US" sz="1400" b="1" dirty="0">
                <a:solidFill>
                  <a:srgbClr val="004866"/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Dr. Smith</a:t>
            </a:r>
          </a:p>
          <a:p>
            <a:r>
              <a:rPr lang="en-US" sz="1400" dirty="0"/>
              <a:t>Complaining of </a:t>
            </a:r>
            <a:r>
              <a:rPr lang="en-US" sz="1400" b="1" dirty="0">
                <a:solidFill>
                  <a:srgbClr val="64C09F"/>
                </a:solidFill>
              </a:rPr>
              <a:t>pain in the right ear for 3 days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54C8E8"/>
                </a:solidFill>
              </a:rPr>
              <a:t>an elevated temperature</a:t>
            </a:r>
            <a:r>
              <a:rPr lang="en-US" sz="1400" dirty="0"/>
              <a:t>. On examination, temperature </a:t>
            </a:r>
            <a:r>
              <a:rPr lang="en-US" sz="1400" b="1" dirty="0">
                <a:solidFill>
                  <a:srgbClr val="54C8E8"/>
                </a:solidFill>
              </a:rPr>
              <a:t>38</a:t>
            </a:r>
            <a:r>
              <a:rPr lang="en-US" sz="1400" b="1" spc="-600" dirty="0">
                <a:solidFill>
                  <a:srgbClr val="54C8E8"/>
                </a:solidFill>
              </a:rPr>
              <a:t>°</a:t>
            </a:r>
            <a:r>
              <a:rPr lang="en-US" sz="1400" b="1" dirty="0">
                <a:solidFill>
                  <a:srgbClr val="54C8E8"/>
                </a:solidFill>
              </a:rPr>
              <a:t>C</a:t>
            </a:r>
            <a:r>
              <a:rPr lang="en-US" sz="1400" dirty="0"/>
              <a:t> and an </a:t>
            </a:r>
            <a:r>
              <a:rPr lang="en-US" sz="1400" b="1" dirty="0">
                <a:solidFill>
                  <a:srgbClr val="54C8E8"/>
                </a:solidFill>
              </a:rPr>
              <a:t>inflamed right eardrum </a:t>
            </a:r>
            <a:r>
              <a:rPr lang="en-US" sz="1400" dirty="0"/>
              <a:t>with no perforation. Diagnosis </a:t>
            </a:r>
            <a:r>
              <a:rPr lang="en-US" sz="1400" b="1" dirty="0">
                <a:solidFill>
                  <a:srgbClr val="64C09F"/>
                </a:solidFill>
              </a:rPr>
              <a:t>Otitis Media</a:t>
            </a:r>
            <a:r>
              <a:rPr lang="en-US" sz="1400" dirty="0"/>
              <a:t>, and prescribed </a:t>
            </a:r>
            <a:r>
              <a:rPr lang="en-US" sz="1400" b="1" dirty="0">
                <a:solidFill>
                  <a:srgbClr val="9781BC"/>
                </a:solidFill>
              </a:rPr>
              <a:t>Amoxicillin 250mg 3 times per day for 7 days.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004866"/>
                </a:solidFill>
              </a:rPr>
              <a:t>Follow up consultation</a:t>
            </a:r>
            <a:r>
              <a:rPr lang="en-US" sz="1400" dirty="0"/>
              <a:t> with</a:t>
            </a:r>
            <a:r>
              <a:rPr lang="en-US" sz="1400" b="1" dirty="0">
                <a:solidFill>
                  <a:srgbClr val="004866"/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Dr. Smith</a:t>
            </a:r>
          </a:p>
          <a:p>
            <a:r>
              <a:rPr lang="en-US" sz="1400" dirty="0"/>
              <a:t>2 days later returned with an </a:t>
            </a:r>
            <a:r>
              <a:rPr lang="en-US" sz="1400" b="1" dirty="0">
                <a:solidFill>
                  <a:srgbClr val="64C09F"/>
                </a:solidFill>
              </a:rPr>
              <a:t>itchy skin rash</a:t>
            </a:r>
            <a:r>
              <a:rPr lang="en-US" sz="1400" dirty="0"/>
              <a:t> and </a:t>
            </a:r>
            <a:r>
              <a:rPr lang="en-US" sz="1400" b="1" dirty="0">
                <a:solidFill>
                  <a:srgbClr val="64C09F"/>
                </a:solidFill>
              </a:rPr>
              <a:t>breathing difficulties</a:t>
            </a:r>
            <a:r>
              <a:rPr lang="en-US" sz="1400" dirty="0"/>
              <a:t>. On examination, </a:t>
            </a:r>
            <a:r>
              <a:rPr lang="en-US" sz="1400" b="1" dirty="0">
                <a:solidFill>
                  <a:srgbClr val="54C8E8"/>
                </a:solidFill>
              </a:rPr>
              <a:t>urticarial rash </a:t>
            </a:r>
            <a:r>
              <a:rPr lang="en-US" sz="1400" dirty="0"/>
              <a:t>on both arms. No evidence meningitis. Diagnosis of penicillin </a:t>
            </a:r>
            <a:r>
              <a:rPr lang="en-US" sz="1400" b="1" dirty="0">
                <a:solidFill>
                  <a:srgbClr val="EE2159"/>
                </a:solidFill>
              </a:rPr>
              <a:t>allergy</a:t>
            </a:r>
            <a:r>
              <a:rPr lang="en-US" sz="1400" dirty="0"/>
              <a:t>. Antibiotics changed to </a:t>
            </a:r>
            <a:r>
              <a:rPr lang="en-US" sz="1400" b="1" dirty="0">
                <a:solidFill>
                  <a:srgbClr val="9781BC"/>
                </a:solidFill>
              </a:rPr>
              <a:t>Erythromycin 250mg 4 times per day for 10 days.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9E880-84E5-4D5E-998B-D466C1410CF3}"/>
              </a:ext>
            </a:extLst>
          </p:cNvPr>
          <p:cNvSpPr/>
          <p:nvPr/>
        </p:nvSpPr>
        <p:spPr>
          <a:xfrm>
            <a:off x="5943997" y="1272805"/>
            <a:ext cx="2380130" cy="3355004"/>
          </a:xfrm>
          <a:prstGeom prst="rect">
            <a:avLst/>
          </a:prstGeom>
          <a:solidFill>
            <a:schemeClr val="bg1"/>
          </a:solidFill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24246-2E79-40FB-B47A-508F09473920}"/>
              </a:ext>
            </a:extLst>
          </p:cNvPr>
          <p:cNvSpPr txBox="1"/>
          <p:nvPr/>
        </p:nvSpPr>
        <p:spPr>
          <a:xfrm>
            <a:off x="6413292" y="1262370"/>
            <a:ext cx="1655201" cy="322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Practitioner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2"/>
                </a:solidFill>
              </a:rPr>
              <a:t>Patient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4866"/>
                </a:solidFill>
              </a:rPr>
              <a:t>Encounter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64C09F"/>
                </a:solidFill>
              </a:rPr>
              <a:t>Condition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54C8E8"/>
                </a:solidFill>
              </a:rPr>
              <a:t>Observation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9781BC"/>
                </a:solidFill>
              </a:rPr>
              <a:t>Medication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EE2159"/>
                </a:solidFill>
              </a:rPr>
              <a:t>Allergy Intolerance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A5D907-4DB2-432C-B90F-3DF16A5991D9}"/>
              </a:ext>
            </a:extLst>
          </p:cNvPr>
          <p:cNvSpPr/>
          <p:nvPr/>
        </p:nvSpPr>
        <p:spPr>
          <a:xfrm>
            <a:off x="6190774" y="1896659"/>
            <a:ext cx="191192" cy="2549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F4AF6-BD65-4FDB-95CD-BA4B846D8C72}"/>
              </a:ext>
            </a:extLst>
          </p:cNvPr>
          <p:cNvSpPr/>
          <p:nvPr/>
        </p:nvSpPr>
        <p:spPr>
          <a:xfrm>
            <a:off x="6198896" y="2352897"/>
            <a:ext cx="191192" cy="254923"/>
          </a:xfrm>
          <a:prstGeom prst="rect">
            <a:avLst/>
          </a:prstGeom>
          <a:solidFill>
            <a:srgbClr val="0048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F4E0CD-4EF4-473E-AC43-DA4DEB644126}"/>
              </a:ext>
            </a:extLst>
          </p:cNvPr>
          <p:cNvSpPr/>
          <p:nvPr/>
        </p:nvSpPr>
        <p:spPr>
          <a:xfrm>
            <a:off x="6198896" y="2809137"/>
            <a:ext cx="191192" cy="254923"/>
          </a:xfrm>
          <a:prstGeom prst="rect">
            <a:avLst/>
          </a:prstGeom>
          <a:solidFill>
            <a:srgbClr val="64C0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F29A6E-884E-4A1E-AED8-65AE4051265C}"/>
              </a:ext>
            </a:extLst>
          </p:cNvPr>
          <p:cNvSpPr/>
          <p:nvPr/>
        </p:nvSpPr>
        <p:spPr>
          <a:xfrm>
            <a:off x="6200272" y="3249595"/>
            <a:ext cx="191192" cy="254923"/>
          </a:xfrm>
          <a:prstGeom prst="rect">
            <a:avLst/>
          </a:prstGeom>
          <a:solidFill>
            <a:srgbClr val="54C8E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B9243-C265-4ED2-AAE4-9C37611459AD}"/>
              </a:ext>
            </a:extLst>
          </p:cNvPr>
          <p:cNvSpPr/>
          <p:nvPr/>
        </p:nvSpPr>
        <p:spPr>
          <a:xfrm>
            <a:off x="6190774" y="3687674"/>
            <a:ext cx="191192" cy="254923"/>
          </a:xfrm>
          <a:prstGeom prst="rect">
            <a:avLst/>
          </a:prstGeom>
          <a:solidFill>
            <a:srgbClr val="9781B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9874C-052C-4AD6-AE1C-F3C87727FA83}"/>
              </a:ext>
            </a:extLst>
          </p:cNvPr>
          <p:cNvSpPr/>
          <p:nvPr/>
        </p:nvSpPr>
        <p:spPr>
          <a:xfrm>
            <a:off x="6190774" y="4159874"/>
            <a:ext cx="191192" cy="254923"/>
          </a:xfrm>
          <a:prstGeom prst="rect">
            <a:avLst/>
          </a:prstGeom>
          <a:solidFill>
            <a:srgbClr val="EE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634188-D0EA-4708-BFD9-E9B0D89280A4}"/>
              </a:ext>
            </a:extLst>
          </p:cNvPr>
          <p:cNvSpPr/>
          <p:nvPr/>
        </p:nvSpPr>
        <p:spPr>
          <a:xfrm>
            <a:off x="6190774" y="1457271"/>
            <a:ext cx="191192" cy="25492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738DC960-447C-4057-B1EF-8679607C9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10835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EB3E0-D435-40CF-9B16-A3BE1E31A6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26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45073E-1573-44A9-AA35-0C6F932513DE}"/>
              </a:ext>
            </a:extLst>
          </p:cNvPr>
          <p:cNvGrpSpPr/>
          <p:nvPr/>
        </p:nvGrpSpPr>
        <p:grpSpPr>
          <a:xfrm>
            <a:off x="992851" y="299624"/>
            <a:ext cx="7158297" cy="4400171"/>
            <a:chOff x="744004" y="245678"/>
            <a:chExt cx="7158739" cy="4486737"/>
          </a:xfrm>
        </p:grpSpPr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582A4418-C9CA-4D3B-B2F9-31581261F9BA}"/>
                </a:ext>
              </a:extLst>
            </p:cNvPr>
            <p:cNvSpPr/>
            <p:nvPr/>
          </p:nvSpPr>
          <p:spPr>
            <a:xfrm>
              <a:off x="744004" y="687284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866"/>
                  </a:solidFill>
                </a:rPr>
                <a:t>Encounter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4EB5FE84-0D02-4C00-A83F-DCF90F561317}"/>
                </a:ext>
              </a:extLst>
            </p:cNvPr>
            <p:cNvSpPr/>
            <p:nvPr/>
          </p:nvSpPr>
          <p:spPr>
            <a:xfrm>
              <a:off x="744004" y="3230187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866"/>
                  </a:solidFill>
                </a:rPr>
                <a:t>Encounter</a:t>
              </a:r>
            </a:p>
          </p:txBody>
        </p:sp>
        <p:sp>
          <p:nvSpPr>
            <p:cNvPr id="12" name="Rounded Rectangle 17">
              <a:extLst>
                <a:ext uri="{FF2B5EF4-FFF2-40B4-BE49-F238E27FC236}">
                  <a16:creationId xmlns:a16="http://schemas.microsoft.com/office/drawing/2014/main" id="{1B3C0BE1-D94B-4527-8B6D-C9D5CECF9952}"/>
                </a:ext>
              </a:extLst>
            </p:cNvPr>
            <p:cNvSpPr/>
            <p:nvPr/>
          </p:nvSpPr>
          <p:spPr>
            <a:xfrm>
              <a:off x="5794975" y="1270758"/>
              <a:ext cx="1558833" cy="304799"/>
            </a:xfrm>
            <a:prstGeom prst="roundRect">
              <a:avLst/>
            </a:prstGeom>
            <a:no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Practitioner</a:t>
              </a:r>
            </a:p>
          </p:txBody>
        </p:sp>
        <p:sp>
          <p:nvSpPr>
            <p:cNvPr id="13" name="Rounded Rectangle 18">
              <a:extLst>
                <a:ext uri="{FF2B5EF4-FFF2-40B4-BE49-F238E27FC236}">
                  <a16:creationId xmlns:a16="http://schemas.microsoft.com/office/drawing/2014/main" id="{937645FC-0203-4E80-9E13-43D4502C4021}"/>
                </a:ext>
              </a:extLst>
            </p:cNvPr>
            <p:cNvSpPr/>
            <p:nvPr/>
          </p:nvSpPr>
          <p:spPr>
            <a:xfrm>
              <a:off x="5794975" y="486986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C00000"/>
                  </a:solidFill>
                </a:rPr>
                <a:t>Patient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AE4753-80D0-405E-B88A-D3AEC540FDEB}"/>
                </a:ext>
              </a:extLst>
            </p:cNvPr>
            <p:cNvCxnSpPr/>
            <p:nvPr/>
          </p:nvCxnSpPr>
          <p:spPr>
            <a:xfrm>
              <a:off x="2537179" y="452152"/>
              <a:ext cx="791" cy="202038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FD030E-962B-4687-9B76-187247A0C38F}"/>
                </a:ext>
              </a:extLst>
            </p:cNvPr>
            <p:cNvCxnSpPr/>
            <p:nvPr/>
          </p:nvCxnSpPr>
          <p:spPr>
            <a:xfrm>
              <a:off x="2541488" y="451921"/>
              <a:ext cx="2870369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5C9AA9-E941-43FD-BD4C-E4EADFEBD8EA}"/>
                </a:ext>
              </a:extLst>
            </p:cNvPr>
            <p:cNvCxnSpPr/>
            <p:nvPr/>
          </p:nvCxnSpPr>
          <p:spPr>
            <a:xfrm>
              <a:off x="2541488" y="1245208"/>
              <a:ext cx="2864313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273039-6310-4B96-9FEE-1EF247492E1F}"/>
                </a:ext>
              </a:extLst>
            </p:cNvPr>
            <p:cNvCxnSpPr/>
            <p:nvPr/>
          </p:nvCxnSpPr>
          <p:spPr>
            <a:xfrm>
              <a:off x="2541488" y="1656990"/>
              <a:ext cx="2863598" cy="3113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64E633-F2A1-4F7A-BBF2-ED4BFB306A9C}"/>
                </a:ext>
              </a:extLst>
            </p:cNvPr>
            <p:cNvCxnSpPr/>
            <p:nvPr/>
          </p:nvCxnSpPr>
          <p:spPr>
            <a:xfrm>
              <a:off x="2541488" y="2056661"/>
              <a:ext cx="297937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A252476-462D-4DEC-99A1-80476B2D7306}"/>
                </a:ext>
              </a:extLst>
            </p:cNvPr>
            <p:cNvCxnSpPr/>
            <p:nvPr/>
          </p:nvCxnSpPr>
          <p:spPr>
            <a:xfrm>
              <a:off x="2541488" y="2474499"/>
              <a:ext cx="3103835" cy="2601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44EAED-788C-4F39-8002-69AE925980DF}"/>
                </a:ext>
              </a:extLst>
            </p:cNvPr>
            <p:cNvCxnSpPr/>
            <p:nvPr/>
          </p:nvCxnSpPr>
          <p:spPr>
            <a:xfrm flipH="1">
              <a:off x="2329662" y="845806"/>
              <a:ext cx="3082195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CBF312C-617F-4DD4-AEB7-CEBE645C7CD0}"/>
                </a:ext>
              </a:extLst>
            </p:cNvPr>
            <p:cNvCxnSpPr/>
            <p:nvPr/>
          </p:nvCxnSpPr>
          <p:spPr>
            <a:xfrm>
              <a:off x="2544244" y="2972303"/>
              <a:ext cx="167" cy="160562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0B07FD-670D-4E56-9336-6607DEBCF677}"/>
                </a:ext>
              </a:extLst>
            </p:cNvPr>
            <p:cNvCxnSpPr/>
            <p:nvPr/>
          </p:nvCxnSpPr>
          <p:spPr>
            <a:xfrm flipV="1">
              <a:off x="2548553" y="2971378"/>
              <a:ext cx="5348908" cy="694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FAAC61-6E87-4600-8A7A-97843166EE1C}"/>
                </a:ext>
              </a:extLst>
            </p:cNvPr>
            <p:cNvCxnSpPr/>
            <p:nvPr/>
          </p:nvCxnSpPr>
          <p:spPr>
            <a:xfrm>
              <a:off x="2548553" y="3765359"/>
              <a:ext cx="3747425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16E34A-022F-446F-9373-E7F943DF49BD}"/>
                </a:ext>
              </a:extLst>
            </p:cNvPr>
            <p:cNvCxnSpPr/>
            <p:nvPr/>
          </p:nvCxnSpPr>
          <p:spPr>
            <a:xfrm>
              <a:off x="2548553" y="4177141"/>
              <a:ext cx="4044151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DFCA53-57C7-4B3F-8FC1-2EABAFABB19E}"/>
                </a:ext>
              </a:extLst>
            </p:cNvPr>
            <p:cNvCxnSpPr/>
            <p:nvPr/>
          </p:nvCxnSpPr>
          <p:spPr>
            <a:xfrm>
              <a:off x="2548553" y="4576812"/>
              <a:ext cx="431618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741BC6-3E1E-4BA1-9FD8-A064D552FD48}"/>
                </a:ext>
              </a:extLst>
            </p:cNvPr>
            <p:cNvCxnSpPr/>
            <p:nvPr/>
          </p:nvCxnSpPr>
          <p:spPr>
            <a:xfrm flipH="1">
              <a:off x="2336727" y="3365957"/>
              <a:ext cx="5557937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B9D9EF-B42B-4A34-88A8-2F440727DD79}"/>
                </a:ext>
              </a:extLst>
            </p:cNvPr>
            <p:cNvCxnSpPr/>
            <p:nvPr/>
          </p:nvCxnSpPr>
          <p:spPr>
            <a:xfrm>
              <a:off x="6596251" y="1626713"/>
              <a:ext cx="0" cy="254846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1B4CEEC-514E-4772-8C23-A6F91E35708F}"/>
                </a:ext>
              </a:extLst>
            </p:cNvPr>
            <p:cNvCxnSpPr/>
            <p:nvPr/>
          </p:nvCxnSpPr>
          <p:spPr>
            <a:xfrm>
              <a:off x="6862699" y="1626713"/>
              <a:ext cx="0" cy="294927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3852DA-94BD-48BF-BC9A-5A7BD7DC4022}"/>
                </a:ext>
              </a:extLst>
            </p:cNvPr>
            <p:cNvCxnSpPr/>
            <p:nvPr/>
          </p:nvCxnSpPr>
          <p:spPr>
            <a:xfrm>
              <a:off x="6299525" y="1626713"/>
              <a:ext cx="0" cy="213723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575DF5-3CBB-4806-9312-74974AC5076E}"/>
                </a:ext>
              </a:extLst>
            </p:cNvPr>
            <p:cNvCxnSpPr/>
            <p:nvPr/>
          </p:nvCxnSpPr>
          <p:spPr>
            <a:xfrm>
              <a:off x="7896183" y="631403"/>
              <a:ext cx="0" cy="273307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4500432-65FB-4926-A9E8-BE1D612EA3A0}"/>
                </a:ext>
              </a:extLst>
            </p:cNvPr>
            <p:cNvCxnSpPr/>
            <p:nvPr/>
          </p:nvCxnSpPr>
          <p:spPr>
            <a:xfrm>
              <a:off x="5645323" y="1441042"/>
              <a:ext cx="2347" cy="1035389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8137FF-F54A-41A7-A18B-C8B67FA3F64E}"/>
                </a:ext>
              </a:extLst>
            </p:cNvPr>
            <p:cNvCxnSpPr/>
            <p:nvPr/>
          </p:nvCxnSpPr>
          <p:spPr>
            <a:xfrm>
              <a:off x="5527589" y="1441042"/>
              <a:ext cx="0" cy="61614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101850-5526-43E2-B1AC-068B378A5118}"/>
                </a:ext>
              </a:extLst>
            </p:cNvPr>
            <p:cNvCxnSpPr/>
            <p:nvPr/>
          </p:nvCxnSpPr>
          <p:spPr>
            <a:xfrm>
              <a:off x="5414300" y="453813"/>
              <a:ext cx="311" cy="39349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44A568-CB22-4A8D-9B8A-8F12172D2265}"/>
                </a:ext>
              </a:extLst>
            </p:cNvPr>
            <p:cNvCxnSpPr/>
            <p:nvPr/>
          </p:nvCxnSpPr>
          <p:spPr>
            <a:xfrm flipH="1">
              <a:off x="7392102" y="631178"/>
              <a:ext cx="510641" cy="4235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AB50E9-D9F5-45F0-92BA-06A60B7C4059}"/>
                </a:ext>
              </a:extLst>
            </p:cNvPr>
            <p:cNvCxnSpPr/>
            <p:nvPr/>
          </p:nvCxnSpPr>
          <p:spPr>
            <a:xfrm>
              <a:off x="5411829" y="631178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48B73-1D67-456B-8E0B-7962A0483AA6}"/>
                </a:ext>
              </a:extLst>
            </p:cNvPr>
            <p:cNvCxnSpPr/>
            <p:nvPr/>
          </p:nvCxnSpPr>
          <p:spPr>
            <a:xfrm>
              <a:off x="5405479" y="1432290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7156E9-510B-4D58-B2A1-ED9A4F13F08E}"/>
                </a:ext>
              </a:extLst>
            </p:cNvPr>
            <p:cNvSpPr txBox="1"/>
            <p:nvPr/>
          </p:nvSpPr>
          <p:spPr>
            <a:xfrm>
              <a:off x="4538593" y="2456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531EA9-38D0-4169-B146-547D688FB380}"/>
                </a:ext>
              </a:extLst>
            </p:cNvPr>
            <p:cNvSpPr txBox="1"/>
            <p:nvPr/>
          </p:nvSpPr>
          <p:spPr>
            <a:xfrm>
              <a:off x="4546685" y="650279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AD3F45-6FC3-43E6-ACAA-4000BC2698D9}"/>
                </a:ext>
              </a:extLst>
            </p:cNvPr>
            <p:cNvSpPr txBox="1"/>
            <p:nvPr/>
          </p:nvSpPr>
          <p:spPr>
            <a:xfrm>
              <a:off x="4546685" y="10548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88FC3D-390C-43D3-BA73-9A1F43AF4B96}"/>
                </a:ext>
              </a:extLst>
            </p:cNvPr>
            <p:cNvSpPr txBox="1"/>
            <p:nvPr/>
          </p:nvSpPr>
          <p:spPr>
            <a:xfrm>
              <a:off x="4538593" y="146757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966DA3-067C-4027-BE2F-0C71622948D8}"/>
                </a:ext>
              </a:extLst>
            </p:cNvPr>
            <p:cNvSpPr txBox="1"/>
            <p:nvPr/>
          </p:nvSpPr>
          <p:spPr>
            <a:xfrm>
              <a:off x="4570961" y="35634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A0FE03-F5BC-41DD-B06A-D2F1338A09C4}"/>
                </a:ext>
              </a:extLst>
            </p:cNvPr>
            <p:cNvSpPr txBox="1"/>
            <p:nvPr/>
          </p:nvSpPr>
          <p:spPr>
            <a:xfrm>
              <a:off x="4570961" y="3976107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A887C-D26B-4F7E-B8C2-560B8DA915FF}"/>
                </a:ext>
              </a:extLst>
            </p:cNvPr>
            <p:cNvSpPr txBox="1"/>
            <p:nvPr/>
          </p:nvSpPr>
          <p:spPr>
            <a:xfrm>
              <a:off x="4570961" y="43726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72DDD1-0E21-4253-8458-50B0B0A42AE6}"/>
                </a:ext>
              </a:extLst>
            </p:cNvPr>
            <p:cNvSpPr txBox="1"/>
            <p:nvPr/>
          </p:nvSpPr>
          <p:spPr>
            <a:xfrm>
              <a:off x="7047124" y="277039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D06DBC-14C4-4EAD-9B2C-BC2FB0E3668A}"/>
                </a:ext>
              </a:extLst>
            </p:cNvPr>
            <p:cNvSpPr txBox="1"/>
            <p:nvPr/>
          </p:nvSpPr>
          <p:spPr>
            <a:xfrm>
              <a:off x="7040774" y="316864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6FB31B-0911-4984-BA0E-55B7E08FE621}"/>
                </a:ext>
              </a:extLst>
            </p:cNvPr>
            <p:cNvSpPr txBox="1"/>
            <p:nvPr/>
          </p:nvSpPr>
          <p:spPr>
            <a:xfrm>
              <a:off x="4537245" y="2267337"/>
              <a:ext cx="8034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Prescriber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7F479E-26B4-4C9C-9A25-36233636526D}"/>
                </a:ext>
              </a:extLst>
            </p:cNvPr>
            <p:cNvSpPr txBox="1"/>
            <p:nvPr/>
          </p:nvSpPr>
          <p:spPr>
            <a:xfrm>
              <a:off x="4545337" y="186273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DEB5C12-66E1-4BF7-A422-D781138DC5F8}"/>
                </a:ext>
              </a:extLst>
            </p:cNvPr>
            <p:cNvCxnSpPr/>
            <p:nvPr/>
          </p:nvCxnSpPr>
          <p:spPr>
            <a:xfrm>
              <a:off x="5406208" y="1246832"/>
              <a:ext cx="0" cy="40394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6">
              <a:extLst>
                <a:ext uri="{FF2B5EF4-FFF2-40B4-BE49-F238E27FC236}">
                  <a16:creationId xmlns:a16="http://schemas.microsoft.com/office/drawing/2014/main" id="{B34694E1-4644-4974-A019-E373C748379F}"/>
                </a:ext>
              </a:extLst>
            </p:cNvPr>
            <p:cNvSpPr/>
            <p:nvPr/>
          </p:nvSpPr>
          <p:spPr>
            <a:xfrm>
              <a:off x="2807935" y="2779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Pain right ear 3 days</a:t>
              </a:r>
            </a:p>
          </p:txBody>
        </p:sp>
        <p:sp>
          <p:nvSpPr>
            <p:cNvPr id="50" name="Rounded Rectangle 7">
              <a:extLst>
                <a:ext uri="{FF2B5EF4-FFF2-40B4-BE49-F238E27FC236}">
                  <a16:creationId xmlns:a16="http://schemas.microsoft.com/office/drawing/2014/main" id="{326BF336-E88F-4772-9B51-1FA1898BC75B}"/>
                </a:ext>
              </a:extLst>
            </p:cNvPr>
            <p:cNvSpPr/>
            <p:nvPr/>
          </p:nvSpPr>
          <p:spPr>
            <a:xfrm>
              <a:off x="2825352" y="1897777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64C09F"/>
                  </a:solidFill>
                </a:rPr>
                <a:t>Otitis media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51" name="Rounded Rectangle 8">
              <a:extLst>
                <a:ext uri="{FF2B5EF4-FFF2-40B4-BE49-F238E27FC236}">
                  <a16:creationId xmlns:a16="http://schemas.microsoft.com/office/drawing/2014/main" id="{55A4C7E9-5364-4330-B113-74AD1A196329}"/>
                </a:ext>
              </a:extLst>
            </p:cNvPr>
            <p:cNvSpPr/>
            <p:nvPr/>
          </p:nvSpPr>
          <p:spPr>
            <a:xfrm>
              <a:off x="2825352" y="282088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Itchy </a:t>
              </a:r>
              <a:r>
                <a:rPr lang="en-US" sz="1000">
                  <a:solidFill>
                    <a:srgbClr val="64C09F"/>
                  </a:solidFill>
                </a:rPr>
                <a:t>skin rash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52" name="Rounded Rectangle 9">
              <a:extLst>
                <a:ext uri="{FF2B5EF4-FFF2-40B4-BE49-F238E27FC236}">
                  <a16:creationId xmlns:a16="http://schemas.microsoft.com/office/drawing/2014/main" id="{F256CA99-46EE-46DC-8289-43D22B9AE463}"/>
                </a:ext>
              </a:extLst>
            </p:cNvPr>
            <p:cNvSpPr/>
            <p:nvPr/>
          </p:nvSpPr>
          <p:spPr>
            <a:xfrm>
              <a:off x="2825352" y="3230189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No </a:t>
              </a:r>
              <a:r>
                <a:rPr lang="en-US" sz="1000">
                  <a:solidFill>
                    <a:srgbClr val="64C09F"/>
                  </a:solidFill>
                </a:rPr>
                <a:t>breathing difficulties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53" name="Rounded Rectangle 10">
              <a:extLst>
                <a:ext uri="{FF2B5EF4-FFF2-40B4-BE49-F238E27FC236}">
                  <a16:creationId xmlns:a16="http://schemas.microsoft.com/office/drawing/2014/main" id="{8F905F43-E3EA-43A9-9B1B-1CD72A99DB98}"/>
                </a:ext>
              </a:extLst>
            </p:cNvPr>
            <p:cNvSpPr/>
            <p:nvPr/>
          </p:nvSpPr>
          <p:spPr>
            <a:xfrm>
              <a:off x="2816644" y="68728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Elevated temperature</a:t>
              </a:r>
            </a:p>
          </p:txBody>
        </p:sp>
        <p:sp>
          <p:nvSpPr>
            <p:cNvPr id="54" name="Rounded Rectangle 11">
              <a:extLst>
                <a:ext uri="{FF2B5EF4-FFF2-40B4-BE49-F238E27FC236}">
                  <a16:creationId xmlns:a16="http://schemas.microsoft.com/office/drawing/2014/main" id="{42FD5803-16E7-4D0F-844C-4327BF228864}"/>
                </a:ext>
              </a:extLst>
            </p:cNvPr>
            <p:cNvSpPr/>
            <p:nvPr/>
          </p:nvSpPr>
          <p:spPr>
            <a:xfrm>
              <a:off x="2816643" y="1096588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Temperature 38°C</a:t>
              </a:r>
            </a:p>
          </p:txBody>
        </p:sp>
        <p:sp>
          <p:nvSpPr>
            <p:cNvPr id="55" name="Rounded Rectangle 12">
              <a:extLst>
                <a:ext uri="{FF2B5EF4-FFF2-40B4-BE49-F238E27FC236}">
                  <a16:creationId xmlns:a16="http://schemas.microsoft.com/office/drawing/2014/main" id="{EDFF061B-1D05-400A-AC1E-236FA0EF4D50}"/>
                </a:ext>
              </a:extLst>
            </p:cNvPr>
            <p:cNvSpPr/>
            <p:nvPr/>
          </p:nvSpPr>
          <p:spPr>
            <a:xfrm>
              <a:off x="2816643" y="1497183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Inflamed right drum</a:t>
              </a:r>
            </a:p>
          </p:txBody>
        </p:sp>
        <p:sp>
          <p:nvSpPr>
            <p:cNvPr id="56" name="Rounded Rectangle 13">
              <a:extLst>
                <a:ext uri="{FF2B5EF4-FFF2-40B4-BE49-F238E27FC236}">
                  <a16:creationId xmlns:a16="http://schemas.microsoft.com/office/drawing/2014/main" id="{A42B72B0-74B5-41F4-B32D-2469D4F599F5}"/>
                </a:ext>
              </a:extLst>
            </p:cNvPr>
            <p:cNvSpPr/>
            <p:nvPr/>
          </p:nvSpPr>
          <p:spPr>
            <a:xfrm>
              <a:off x="2816643" y="36307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Urticarial Rash</a:t>
              </a:r>
            </a:p>
          </p:txBody>
        </p:sp>
        <p:sp>
          <p:nvSpPr>
            <p:cNvPr id="57" name="Rounded Rectangle 14">
              <a:extLst>
                <a:ext uri="{FF2B5EF4-FFF2-40B4-BE49-F238E27FC236}">
                  <a16:creationId xmlns:a16="http://schemas.microsoft.com/office/drawing/2014/main" id="{0153E801-404D-4C72-928A-4690CB07F207}"/>
                </a:ext>
              </a:extLst>
            </p:cNvPr>
            <p:cNvSpPr/>
            <p:nvPr/>
          </p:nvSpPr>
          <p:spPr>
            <a:xfrm>
              <a:off x="2820997" y="230272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9781BC"/>
                  </a:solidFill>
                </a:rPr>
                <a:t>Amoxicillin 250mg</a:t>
              </a:r>
            </a:p>
          </p:txBody>
        </p:sp>
        <p:sp>
          <p:nvSpPr>
            <p:cNvPr id="58" name="Rounded Rectangle 15">
              <a:extLst>
                <a:ext uri="{FF2B5EF4-FFF2-40B4-BE49-F238E27FC236}">
                  <a16:creationId xmlns:a16="http://schemas.microsoft.com/office/drawing/2014/main" id="{13938573-340F-4609-885A-E81FB2EBECD1}"/>
                </a:ext>
              </a:extLst>
            </p:cNvPr>
            <p:cNvSpPr/>
            <p:nvPr/>
          </p:nvSpPr>
          <p:spPr>
            <a:xfrm>
              <a:off x="2820997" y="442761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9781BC"/>
                  </a:solidFill>
                </a:rPr>
                <a:t>Erythromycin 250mg</a:t>
              </a:r>
              <a:endParaRPr lang="en-US" sz="1000" dirty="0">
                <a:solidFill>
                  <a:srgbClr val="9781BC"/>
                </a:solidFill>
              </a:endParaRPr>
            </a:p>
          </p:txBody>
        </p:sp>
        <p:sp>
          <p:nvSpPr>
            <p:cNvPr id="59" name="Rounded Rectangle 16">
              <a:extLst>
                <a:ext uri="{FF2B5EF4-FFF2-40B4-BE49-F238E27FC236}">
                  <a16:creationId xmlns:a16="http://schemas.microsoft.com/office/drawing/2014/main" id="{E011D465-2F61-4A76-B23E-1828A9B82291}"/>
                </a:ext>
              </a:extLst>
            </p:cNvPr>
            <p:cNvSpPr/>
            <p:nvPr/>
          </p:nvSpPr>
          <p:spPr>
            <a:xfrm>
              <a:off x="2820997" y="402702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E215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EE2159"/>
                  </a:solidFill>
                </a:rPr>
                <a:t>Penicillin Allergy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80F607-409E-4474-80F9-474990780BC2}"/>
              </a:ext>
            </a:extLst>
          </p:cNvPr>
          <p:cNvSpPr txBox="1"/>
          <p:nvPr/>
        </p:nvSpPr>
        <p:spPr>
          <a:xfrm>
            <a:off x="7319310" y="3723683"/>
            <a:ext cx="166367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64C09F"/>
                </a:solidFill>
              </a:rPr>
              <a:t>Condition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54C8E8"/>
                </a:solidFill>
              </a:rPr>
              <a:t>Observation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9781BC"/>
                </a:solidFill>
              </a:rPr>
              <a:t>Medication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EE2159"/>
                </a:solidFill>
              </a:rPr>
              <a:t>AllergyIntolerance</a:t>
            </a:r>
            <a:endParaRPr lang="en-US" sz="1200" dirty="0"/>
          </a:p>
        </p:txBody>
      </p:sp>
      <p:sp>
        <p:nvSpPr>
          <p:cNvPr id="60" name="Footer Placeholder 12">
            <a:extLst>
              <a:ext uri="{FF2B5EF4-FFF2-40B4-BE49-F238E27FC236}">
                <a16:creationId xmlns:a16="http://schemas.microsoft.com/office/drawing/2014/main" id="{104AEE21-4AC9-41A5-8866-6BCD9846B1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59717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Metadata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http://hl7.org/fhir/resource.html#Meta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Beyond ‘id’ – version and last updated 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Source system – minimal provenance type to track the original source of the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Tags – to indicate purpose(s) of use: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&lt;profile&gt; </a:t>
            </a:r>
            <a:r>
              <a:rPr lang="en-GB" sz="1400" dirty="0">
                <a:sym typeface="Wingdings" panose="05000000000000000000" pitchFamily="2" charset="2"/>
              </a:rPr>
              <a:t> </a:t>
            </a:r>
            <a:r>
              <a:rPr lang="en-GB" sz="1400" dirty="0"/>
              <a:t>Compliance to one or more profiles</a:t>
            </a:r>
            <a:endParaRPr lang="en-GB" sz="14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&lt;security&gt; </a:t>
            </a:r>
            <a:r>
              <a:rPr lang="en-GB" sz="1400" dirty="0">
                <a:sym typeface="Wingdings" panose="05000000000000000000" pitchFamily="2" charset="2"/>
              </a:rPr>
              <a:t> </a:t>
            </a:r>
            <a:r>
              <a:rPr lang="en-GB" sz="1400" dirty="0"/>
              <a:t>Security – e.g. sensitivity of the resource data</a:t>
            </a:r>
            <a:endParaRPr lang="en-GB" sz="14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&lt;tag&gt; </a:t>
            </a:r>
            <a:r>
              <a:rPr lang="en-GB" sz="1400" dirty="0">
                <a:sym typeface="Wingdings" panose="05000000000000000000" pitchFamily="2" charset="2"/>
              </a:rPr>
              <a:t> </a:t>
            </a:r>
            <a:r>
              <a:rPr lang="en-GB" sz="1400" dirty="0"/>
              <a:t>User defined – e.g. test data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May be transported or conveyed via: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REST – as an HTTP header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In a Bundle (document, message, transaction)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In the metadata element of the resource (as shown)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47F11F2-FBBC-4B51-A692-630BD528C5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2A472E9C-48D7-4C53-A773-58297C7FF372}"/>
              </a:ext>
            </a:extLst>
          </p:cNvPr>
          <p:cNvSpPr/>
          <p:nvPr/>
        </p:nvSpPr>
        <p:spPr>
          <a:xfrm>
            <a:off x="123565" y="988307"/>
            <a:ext cx="3015417" cy="3302056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CB6F0-C8A7-4967-B7CE-09E4217FC74A}"/>
              </a:ext>
            </a:extLst>
          </p:cNvPr>
          <p:cNvSpPr txBox="1"/>
          <p:nvPr/>
        </p:nvSpPr>
        <p:spPr>
          <a:xfrm>
            <a:off x="360341" y="1786920"/>
            <a:ext cx="2778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&lt;id value="4705149-patient"/&gt;</a:t>
            </a:r>
            <a:br>
              <a:rPr lang="en-US" sz="1200" dirty="0"/>
            </a:br>
            <a:r>
              <a:rPr lang="en-US" sz="1200" dirty="0"/>
              <a:t>&lt;meta&gt;</a:t>
            </a:r>
            <a:br>
              <a:rPr lang="en-US" sz="1200" dirty="0"/>
            </a:br>
            <a:r>
              <a:rPr lang="en-US" sz="1200" dirty="0"/>
              <a:t>    &lt;</a:t>
            </a:r>
            <a:r>
              <a:rPr lang="en-US" sz="1200" dirty="0" err="1"/>
              <a:t>versionId</a:t>
            </a:r>
            <a:r>
              <a:rPr lang="en-US" sz="1200" dirty="0"/>
              <a:t> value="4"/&gt;</a:t>
            </a:r>
            <a:br>
              <a:rPr lang="en-US" sz="1200" dirty="0"/>
            </a:br>
            <a:r>
              <a:rPr lang="en-US" sz="1200" dirty="0"/>
              <a:t>    &lt;</a:t>
            </a:r>
            <a:r>
              <a:rPr lang="en-US" sz="1200" dirty="0" err="1"/>
              <a:t>lastUpdated</a:t>
            </a:r>
            <a:r>
              <a:rPr lang="en-US" sz="1200" dirty="0"/>
              <a:t> value="2019-04-12"/&gt;</a:t>
            </a:r>
          </a:p>
          <a:p>
            <a:r>
              <a:rPr lang="en-US" sz="1200" dirty="0"/>
              <a:t>    &lt;source value=… /&gt;</a:t>
            </a:r>
          </a:p>
          <a:p>
            <a:r>
              <a:rPr lang="en-US" sz="1200" dirty="0"/>
              <a:t>    &lt;profile value=… /&gt;</a:t>
            </a:r>
          </a:p>
          <a:p>
            <a:r>
              <a:rPr lang="en-US" sz="1200" dirty="0"/>
              <a:t>    &lt;security value=…/&gt;</a:t>
            </a:r>
          </a:p>
          <a:p>
            <a:r>
              <a:rPr lang="en-US" sz="1200" dirty="0"/>
              <a:t>    &lt;tag value= …/&gt;	</a:t>
            </a:r>
            <a:br>
              <a:rPr lang="en-US" sz="1200" dirty="0"/>
            </a:br>
            <a:r>
              <a:rPr lang="en-US" sz="1200" dirty="0"/>
              <a:t>&lt;/meta&gt;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6EE58E-B1CF-48BA-87BF-2A0B8E386FE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62527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Element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http://hl7.org/fhir/element.html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3119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The base definition for all elements contained within a resource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All element types extend this base type, whether defined as a Data Type (including primitives) or as part of a resource structure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Base content includes: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A938A2-8BD7-4810-8132-46266FBEF5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A3E9E-2ECA-4232-BDC0-1E03B09E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81" y="1546721"/>
            <a:ext cx="2211012" cy="1361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F78D1-6676-492A-B42B-076F5C4BA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81" y="3257151"/>
            <a:ext cx="4821656" cy="103321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E069CB-12EA-472F-B12E-AD3C350C6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70650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FHIR Resources – Element Hierarchy</a:t>
            </a:r>
            <a:br>
              <a:rPr lang="en-US" sz="1800" dirty="0"/>
            </a:br>
            <a:r>
              <a:rPr lang="en-US" b="0" dirty="0">
                <a:hlinkClick r:id="rId2"/>
              </a:rPr>
              <a:t>http://hl7.org/fhir/patient.html#resource</a:t>
            </a:r>
            <a:r>
              <a:rPr lang="en-US" b="0" dirty="0"/>
              <a:t> </a:t>
            </a:r>
            <a:endParaRPr lang="en-US" sz="18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3CB6EA50-5B16-43BE-99B7-6190DE888446}"/>
              </a:ext>
            </a:extLst>
          </p:cNvPr>
          <p:cNvSpPr/>
          <p:nvPr/>
        </p:nvSpPr>
        <p:spPr>
          <a:xfrm>
            <a:off x="3713004" y="1405867"/>
            <a:ext cx="1717992" cy="695427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Element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(+id, +Extensions)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93A8F874-78DC-4512-80AF-DA98775C1206}"/>
              </a:ext>
            </a:extLst>
          </p:cNvPr>
          <p:cNvSpPr/>
          <p:nvPr/>
        </p:nvSpPr>
        <p:spPr>
          <a:xfrm>
            <a:off x="1063735" y="2948774"/>
            <a:ext cx="1998442" cy="602499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Primitive Data Types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(no children)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EE0149-ED1C-4990-A3AA-7650487335BE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4572000" y="2101294"/>
            <a:ext cx="0" cy="847480"/>
          </a:xfrm>
          <a:prstGeom prst="line">
            <a:avLst/>
          </a:prstGeom>
          <a:ln w="12700" cmpd="sng">
            <a:solidFill>
              <a:srgbClr val="00486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B36D6CEA-E0CA-4BCA-B7C0-2CCA723EC278}"/>
              </a:ext>
            </a:extLst>
          </p:cNvPr>
          <p:cNvSpPr/>
          <p:nvPr/>
        </p:nvSpPr>
        <p:spPr>
          <a:xfrm>
            <a:off x="3572779" y="2948774"/>
            <a:ext cx="1998442" cy="602499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Complex Data Types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(can have children)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B60ABDDC-603B-44BB-A988-A1F00DF0AC53}"/>
              </a:ext>
            </a:extLst>
          </p:cNvPr>
          <p:cNvSpPr/>
          <p:nvPr/>
        </p:nvSpPr>
        <p:spPr>
          <a:xfrm>
            <a:off x="6081823" y="2948774"/>
            <a:ext cx="1998442" cy="782327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Backbone Element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(+</a:t>
            </a:r>
            <a:r>
              <a:rPr lang="en-US" sz="1400" dirty="0" err="1">
                <a:solidFill>
                  <a:srgbClr val="004866"/>
                </a:solidFill>
              </a:rPr>
              <a:t>modifierExtension</a:t>
            </a:r>
            <a:r>
              <a:rPr lang="en-US" sz="1400" dirty="0">
                <a:solidFill>
                  <a:srgbClr val="004866"/>
                </a:solidFill>
              </a:rPr>
              <a:t>)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(can have children)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CBFFF-69CE-498F-B3DF-71B1E257CF9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62956" y="2101294"/>
            <a:ext cx="2147537" cy="847480"/>
          </a:xfrm>
          <a:prstGeom prst="line">
            <a:avLst/>
          </a:prstGeom>
          <a:ln w="12700" cmpd="sng">
            <a:solidFill>
              <a:srgbClr val="00486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290AF6-6E67-42A7-BF28-6DFA0BD7086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982295" y="2101294"/>
            <a:ext cx="2098749" cy="847480"/>
          </a:xfrm>
          <a:prstGeom prst="line">
            <a:avLst/>
          </a:prstGeom>
          <a:ln w="12700" cmpd="sng">
            <a:solidFill>
              <a:srgbClr val="00486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8B7A6EFF-0A8D-41D7-A454-D37BD6687F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87446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This Presentation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Is licensed for use under the Creative Commons license, specifically: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>
                <a:hlinkClick r:id="rId2"/>
              </a:rPr>
              <a:t>Creative Commons Attribution 3.0 </a:t>
            </a:r>
            <a:r>
              <a:rPr lang="en-US" sz="1600" b="1" dirty="0" err="1">
                <a:hlinkClick r:id="rId2"/>
              </a:rPr>
              <a:t>Unported</a:t>
            </a:r>
            <a:r>
              <a:rPr lang="en-US" sz="1600" b="1" dirty="0">
                <a:hlinkClick r:id="rId2"/>
              </a:rPr>
              <a:t> License</a:t>
            </a:r>
            <a:endParaRPr lang="en-US" sz="16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(Do with it as you wish, so long as you give credit)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D31EFB45-357D-48CA-8D1B-ED930F9C0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8" name="Picture 7" descr="Creative Commons Licence">
            <a:extLst>
              <a:ext uri="{FF2B5EF4-FFF2-40B4-BE49-F238E27FC236}">
                <a16:creationId xmlns:a16="http://schemas.microsoft.com/office/drawing/2014/main" id="{450FAD46-CD6C-41F8-90B3-11C26198C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830" y="1882603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010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Primitive Data Types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http://hl7.org/fhir/datatypes.html#primitive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8480425" y="4792663"/>
            <a:ext cx="271463" cy="158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11E77-237B-411B-AD62-BE4EBE6D1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43" y="1233824"/>
            <a:ext cx="7685714" cy="2695238"/>
          </a:xfrm>
          <a:prstGeom prst="rect">
            <a:avLst/>
          </a:prstGeom>
        </p:spPr>
      </p:pic>
      <p:pic>
        <p:nvPicPr>
          <p:cNvPr id="8" name="Picture 7" descr="circle.png">
            <a:extLst>
              <a:ext uri="{FF2B5EF4-FFF2-40B4-BE49-F238E27FC236}">
                <a16:creationId xmlns:a16="http://schemas.microsoft.com/office/drawing/2014/main" id="{244F1C9C-765B-43D3-B497-E96DAD9C3F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2151249" y="1874806"/>
            <a:ext cx="1856395" cy="85053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028E30-89E7-4B64-920E-54928C489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3955944"/>
            <a:ext cx="7800494" cy="614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Primitive types only have a value, no additional elements as children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May have extensions because they extend Element</a:t>
            </a:r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7E69C219-8B5F-4714-97A1-660D1027A9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57950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FE1760-8C6E-4CF8-8458-BD1E1165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280" y="1100386"/>
            <a:ext cx="3492608" cy="31503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CC40C7-D20A-4EF9-9710-1E798457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65" y="1100634"/>
            <a:ext cx="4910527" cy="26500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Complex Data Types</a:t>
            </a:r>
            <a:br>
              <a:rPr lang="en-US" sz="2000" dirty="0"/>
            </a:br>
            <a:r>
              <a:rPr lang="en-US" sz="1800" b="0" dirty="0">
                <a:hlinkClick r:id="rId4"/>
              </a:rPr>
              <a:t>http://hl7.org/fhir/datatypes.html#complex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9714DFA-6AC0-44BB-86DB-A950EDFD14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6" y="3950315"/>
            <a:ext cx="7330204" cy="6009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Complex types only have additional elements as children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May have extensions because they extend Element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31</a:t>
            </a:fld>
            <a:endParaRPr lang="en-US" altLang="en-US"/>
          </a:p>
        </p:txBody>
      </p:sp>
      <p:pic>
        <p:nvPicPr>
          <p:cNvPr id="9" name="Picture 8" descr="circle.png">
            <a:extLst>
              <a:ext uri="{FF2B5EF4-FFF2-40B4-BE49-F238E27FC236}">
                <a16:creationId xmlns:a16="http://schemas.microsoft.com/office/drawing/2014/main" id="{659DB514-D102-40D2-BE31-0145DC9D7E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</a:blip>
          <a:stretch>
            <a:fillRect/>
          </a:stretch>
        </p:blipFill>
        <p:spPr>
          <a:xfrm>
            <a:off x="2277183" y="2078919"/>
            <a:ext cx="1559011" cy="714287"/>
          </a:xfrm>
          <a:prstGeom prst="rect">
            <a:avLst/>
          </a:prstGeom>
        </p:spPr>
      </p:pic>
      <p:pic>
        <p:nvPicPr>
          <p:cNvPr id="10" name="Picture 9" descr="circle.png">
            <a:extLst>
              <a:ext uri="{FF2B5EF4-FFF2-40B4-BE49-F238E27FC236}">
                <a16:creationId xmlns:a16="http://schemas.microsoft.com/office/drawing/2014/main" id="{58121537-F468-4714-B5E7-1FC18A2FE5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</a:blip>
          <a:stretch>
            <a:fillRect/>
          </a:stretch>
        </p:blipFill>
        <p:spPr>
          <a:xfrm>
            <a:off x="6357938" y="2014538"/>
            <a:ext cx="982026" cy="449932"/>
          </a:xfrm>
          <a:prstGeom prst="rect">
            <a:avLst/>
          </a:prstGeom>
        </p:spPr>
      </p:pic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D383619F-9944-46A2-96DA-134721DFE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57496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Backbone Element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http://hl7.org/fhir/backboneelement.html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D6AAB35-5895-41AE-B204-B7A5BF95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3808749"/>
            <a:ext cx="8228884" cy="7823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Base definition for complex types defined as part of a resource; only has additional elements as children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Adds modifier extensions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93CA1-C8EE-4DA9-9C7F-59BA64C7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423" y="1191020"/>
            <a:ext cx="2739153" cy="507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B5CF4-D0BA-4F68-A6E5-5A13454B4F15}"/>
              </a:ext>
            </a:extLst>
          </p:cNvPr>
          <p:cNvSpPr txBox="1"/>
          <p:nvPr/>
        </p:nvSpPr>
        <p:spPr>
          <a:xfrm>
            <a:off x="1320127" y="1779392"/>
            <a:ext cx="2919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– </a:t>
            </a:r>
            <a:r>
              <a:rPr lang="en-US" sz="1400" dirty="0" err="1"/>
              <a:t>Patient.contact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EE0351-67AC-440A-AD4D-9B5B0379D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126" y="2087169"/>
            <a:ext cx="6503746" cy="1721580"/>
          </a:xfrm>
          <a:prstGeom prst="rect">
            <a:avLst/>
          </a:prstGeom>
        </p:spPr>
      </p:pic>
      <p:pic>
        <p:nvPicPr>
          <p:cNvPr id="11" name="Picture 10" descr="circle.png">
            <a:extLst>
              <a:ext uri="{FF2B5EF4-FFF2-40B4-BE49-F238E27FC236}">
                <a16:creationId xmlns:a16="http://schemas.microsoft.com/office/drawing/2014/main" id="{87FB6BED-DD67-413D-BABC-F69EE07946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</a:blip>
          <a:stretch>
            <a:fillRect/>
          </a:stretch>
        </p:blipFill>
        <p:spPr>
          <a:xfrm>
            <a:off x="2954883" y="1065105"/>
            <a:ext cx="1559011" cy="7142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>
            <a:off x="1901971" y="2360745"/>
            <a:ext cx="1052912" cy="0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CB90D9A-9CC3-418A-9BCF-90F1015CB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5316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C38B8F-F0C6-4AB3-A1A0-09BDA91B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47" y="1013966"/>
            <a:ext cx="7040367" cy="3524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Content to Definition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33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D2F71E-8F4A-42B9-8B3E-C8F551D6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38" y="483052"/>
            <a:ext cx="1654903" cy="122640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66DEB2-DF07-495D-87AD-30CE8A6AB23E}"/>
              </a:ext>
            </a:extLst>
          </p:cNvPr>
          <p:cNvCxnSpPr>
            <a:cxnSpLocks/>
          </p:cNvCxnSpPr>
          <p:nvPr/>
        </p:nvCxnSpPr>
        <p:spPr>
          <a:xfrm flipH="1">
            <a:off x="1793359" y="597142"/>
            <a:ext cx="4132520" cy="49911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16F7656-0BF5-41B8-9B12-39CF0900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38" y="3480556"/>
            <a:ext cx="1635966" cy="64897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1F51A6-D0EA-421E-BCDE-8974CC58571C}"/>
              </a:ext>
            </a:extLst>
          </p:cNvPr>
          <p:cNvCxnSpPr>
            <a:cxnSpLocks/>
          </p:cNvCxnSpPr>
          <p:nvPr/>
        </p:nvCxnSpPr>
        <p:spPr>
          <a:xfrm flipH="1" flipV="1">
            <a:off x="1609060" y="2204484"/>
            <a:ext cx="4700407" cy="13538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E27EE66-5E4D-470E-B609-31914AE3C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875" y="2126051"/>
            <a:ext cx="1654903" cy="93463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CA9512-D5FE-41A5-ABC1-27DDDBD51DE3}"/>
              </a:ext>
            </a:extLst>
          </p:cNvPr>
          <p:cNvCxnSpPr>
            <a:cxnSpLocks/>
          </p:cNvCxnSpPr>
          <p:nvPr/>
        </p:nvCxnSpPr>
        <p:spPr>
          <a:xfrm flipH="1" flipV="1">
            <a:off x="1609061" y="1555506"/>
            <a:ext cx="4579088" cy="7088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B70F8B-B563-465E-9F9E-C868B3BEDEA1}"/>
              </a:ext>
            </a:extLst>
          </p:cNvPr>
          <p:cNvSpPr txBox="1"/>
          <p:nvPr/>
        </p:nvSpPr>
        <p:spPr>
          <a:xfrm>
            <a:off x="4498030" y="728712"/>
            <a:ext cx="104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Resource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B15D33-C9D6-433A-A728-B8654EEE41F2}"/>
              </a:ext>
            </a:extLst>
          </p:cNvPr>
          <p:cNvSpPr txBox="1"/>
          <p:nvPr/>
        </p:nvSpPr>
        <p:spPr>
          <a:xfrm>
            <a:off x="3678865" y="2126051"/>
            <a:ext cx="186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Complex Data Type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612E3A-AFC8-437F-A23D-160751210416}"/>
              </a:ext>
            </a:extLst>
          </p:cNvPr>
          <p:cNvSpPr txBox="1"/>
          <p:nvPr/>
        </p:nvSpPr>
        <p:spPr>
          <a:xfrm>
            <a:off x="3740107" y="3329020"/>
            <a:ext cx="1805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Backbone Element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65DE17C-F7D3-471C-8D84-280B7E93C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1374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“Choice” of Data Types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http://hl7.org/fhir/formats.html#choice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785" y="1192748"/>
            <a:ext cx="5232981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few elements have a choice of more than one data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element name is defined as “</a:t>
            </a:r>
            <a:r>
              <a:rPr lang="en-US" sz="1600" b="1" dirty="0" err="1"/>
              <a:t>nnn</a:t>
            </a:r>
            <a:r>
              <a:rPr lang="en-US" sz="1600" b="1" dirty="0"/>
              <a:t>[x]” where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“</a:t>
            </a:r>
            <a:r>
              <a:rPr lang="en-US" sz="1600" dirty="0" err="1"/>
              <a:t>nnn</a:t>
            </a:r>
            <a:r>
              <a:rPr lang="en-US" sz="1600" dirty="0"/>
              <a:t>” part of the name is constant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“[x]” is replaced with the title-cased type actually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Example, </a:t>
            </a:r>
            <a:r>
              <a:rPr lang="en-US" sz="1600" b="1" dirty="0" err="1"/>
              <a:t>Observation.value</a:t>
            </a:r>
            <a:r>
              <a:rPr lang="en-US" sz="1600" b="1" dirty="0"/>
              <a:t>[x]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34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E0602-0B6C-4140-8853-78E1254C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75" y="1527048"/>
            <a:ext cx="2904762" cy="1628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2383D9-6EC5-4D2C-B55E-F32E57886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588" y="3385056"/>
            <a:ext cx="1967617" cy="10450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V="1">
            <a:off x="5094396" y="2846314"/>
            <a:ext cx="1497790" cy="764917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9E0E5A2-EE6C-4AE0-8D70-BB0767624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714" y="3396543"/>
            <a:ext cx="2685174" cy="81920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9AB2CC-D6DF-45B7-AF62-4A5C51C393A6}"/>
              </a:ext>
            </a:extLst>
          </p:cNvPr>
          <p:cNvCxnSpPr>
            <a:cxnSpLocks/>
          </p:cNvCxnSpPr>
          <p:nvPr/>
        </p:nvCxnSpPr>
        <p:spPr bwMode="auto">
          <a:xfrm flipV="1">
            <a:off x="7077256" y="2917022"/>
            <a:ext cx="549470" cy="728724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6478771" y="2685913"/>
            <a:ext cx="510363" cy="233831"/>
          </a:xfrm>
          <a:prstGeom prst="rect">
            <a:avLst/>
          </a:prstGeom>
        </p:spPr>
      </p:pic>
      <p:pic>
        <p:nvPicPr>
          <p:cNvPr id="24" name="Picture 23" descr="circle.png">
            <a:extLst>
              <a:ext uri="{FF2B5EF4-FFF2-40B4-BE49-F238E27FC236}">
                <a16:creationId xmlns:a16="http://schemas.microsoft.com/office/drawing/2014/main" id="{D268D511-8A51-4B58-A240-BC7D8435D1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7492409" y="2683191"/>
            <a:ext cx="510363" cy="233831"/>
          </a:xfrm>
          <a:prstGeom prst="rect">
            <a:avLst/>
          </a:prstGeom>
        </p:spPr>
      </p:pic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5E05B332-0C28-4235-BAFD-F2E902C3E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718334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References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b="0" dirty="0">
                <a:hlinkClick r:id="rId2"/>
              </a:rPr>
              <a:t>http://hl7.org/fhir/references.html#Reference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208105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 resources, a Reference always points to another resource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Must contain at least one of </a:t>
            </a:r>
            <a:r>
              <a:rPr lang="en-US" sz="1600" b="1" i="1" dirty="0"/>
              <a:t>reference</a:t>
            </a:r>
            <a:r>
              <a:rPr lang="en-US" sz="1600" b="1" dirty="0"/>
              <a:t>, </a:t>
            </a:r>
            <a:r>
              <a:rPr lang="en-US" sz="1600" b="1" i="1" dirty="0"/>
              <a:t>identifier</a:t>
            </a:r>
            <a:r>
              <a:rPr lang="en-US" sz="1600" b="1" dirty="0"/>
              <a:t> and </a:t>
            </a:r>
            <a:r>
              <a:rPr lang="en-US" sz="1600" b="1" i="1" dirty="0"/>
              <a:t>display (or have an extension)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C66BD4-EA83-49F5-92D9-58829DFD60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5AC472-5783-464D-9B4E-1B6DF784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2" y="1680133"/>
            <a:ext cx="1971429" cy="1228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F79CB-A444-453A-8927-9F36BB2A9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692" y="2569535"/>
            <a:ext cx="5135967" cy="1382761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80B17E6-6A47-4673-BBD0-C089D31985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459541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9F37FC-FF3E-40A6-A109-EDA61E5A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83" y="3448269"/>
            <a:ext cx="1680549" cy="129736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7CC8F1-61F3-47E1-B19C-68D2CB57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07" y="1567705"/>
            <a:ext cx="5135967" cy="13827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Literal References</a:t>
            </a:r>
            <a:br>
              <a:rPr lang="en-US" sz="2000" dirty="0"/>
            </a:br>
            <a:r>
              <a:rPr lang="en-US" sz="1800" b="0" dirty="0">
                <a:hlinkClick r:id="rId5"/>
              </a:rPr>
              <a:t>http://hl7.org/fhir/references.html#literal</a:t>
            </a:r>
            <a:r>
              <a:rPr lang="en-US" sz="1800" b="0" dirty="0"/>
              <a:t> 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16378"/>
            <a:ext cx="60397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reference</a:t>
            </a:r>
            <a:r>
              <a:rPr lang="en-US" sz="1600" b="1" dirty="0"/>
              <a:t> is the key element and can be: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A relative URL (to the server base URL)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An internal fragment (Contained resource)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An absolute URL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36</a:t>
            </a:fld>
            <a:endParaRPr lang="en-US" altLang="en-US"/>
          </a:p>
        </p:txBody>
      </p: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4964650" y="2185549"/>
            <a:ext cx="664360" cy="304387"/>
          </a:xfrm>
          <a:prstGeom prst="rect">
            <a:avLst/>
          </a:prstGeom>
        </p:spPr>
      </p:pic>
      <p:pic>
        <p:nvPicPr>
          <p:cNvPr id="24" name="Picture 23" descr="circle.png">
            <a:extLst>
              <a:ext uri="{FF2B5EF4-FFF2-40B4-BE49-F238E27FC236}">
                <a16:creationId xmlns:a16="http://schemas.microsoft.com/office/drawing/2014/main" id="{D268D511-8A51-4B58-A240-BC7D8435D1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7453732" y="2226478"/>
            <a:ext cx="1764409" cy="2338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6F9FD3-5C7E-452D-BDBD-FC2641D8B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106" y="3448269"/>
            <a:ext cx="3181251" cy="68093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9AB2CC-D6DF-45B7-AF62-4A5C51C393A6}"/>
              </a:ext>
            </a:extLst>
          </p:cNvPr>
          <p:cNvCxnSpPr>
            <a:cxnSpLocks/>
          </p:cNvCxnSpPr>
          <p:nvPr/>
        </p:nvCxnSpPr>
        <p:spPr bwMode="auto">
          <a:xfrm flipV="1">
            <a:off x="4934897" y="2402959"/>
            <a:ext cx="3138759" cy="1894075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V="1">
            <a:off x="7818474" y="2402959"/>
            <a:ext cx="711163" cy="1311348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44884F-E824-4EE8-9479-BD8CA19242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640849" y="3936983"/>
            <a:ext cx="207599" cy="360052"/>
          </a:xfrm>
          <a:prstGeom prst="straightConnector1">
            <a:avLst/>
          </a:prstGeom>
          <a:ln w="127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CF0F488-D11B-4875-8C13-57F47EA2D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172" y="3448269"/>
            <a:ext cx="2833992" cy="86782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42E358-7A0C-4220-910C-B399747216E2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8366" y="2402959"/>
            <a:ext cx="5434602" cy="1382762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AAB75B53-2D64-4C6E-B95D-377EDB640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6214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77CC8F1-61F3-47E1-B19C-68D2CB57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7" y="1567705"/>
            <a:ext cx="5135967" cy="13827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Logical References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http://hl7.org/fhir/references.html#logical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46750"/>
            <a:ext cx="4608801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identifier</a:t>
            </a:r>
            <a:r>
              <a:rPr lang="en-US" sz="1600" b="1" dirty="0"/>
              <a:t> is the key element and is used when: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is not server exposing the resource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server exposing the resource is not available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application is not in a RESTful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Example, logical reference to a Patient by SSN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37</a:t>
            </a:fld>
            <a:endParaRPr lang="en-US" altLang="en-US"/>
          </a:p>
        </p:txBody>
      </p: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4934897" y="2553733"/>
            <a:ext cx="664360" cy="304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5EA1C5-776E-4B6F-8030-A3A26DE9A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112" y="3374066"/>
            <a:ext cx="3533775" cy="127064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0055" y="2812178"/>
            <a:ext cx="1210661" cy="935477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5F6AD438-EB46-490A-A744-1243F9143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329907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77CC8F1-61F3-47E1-B19C-68D2CB57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7" y="1567705"/>
            <a:ext cx="5135967" cy="13827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Reference Description (Display)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http://hl7.org/fhir/references.html#display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7658"/>
            <a:ext cx="4530725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display</a:t>
            </a:r>
            <a:r>
              <a:rPr lang="en-US" sz="1600" b="1" dirty="0"/>
              <a:t> is the key element and may be used: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With either/both reference and identifier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Neither reference or identifier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To provide a brief description of the target resource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In general, does not duplicate resource specific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Example, a short description of the referenced Practitioner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38</a:t>
            </a:fld>
            <a:endParaRPr lang="en-US" altLang="en-US"/>
          </a:p>
        </p:txBody>
      </p: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4934897" y="2727190"/>
            <a:ext cx="664360" cy="3043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8EBED4-85E5-41BD-8D10-DB1FA641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997" y="3487447"/>
            <a:ext cx="3731159" cy="104387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94251" y="2950466"/>
            <a:ext cx="1531089" cy="1058920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83C1EF41-4D28-4C9A-9D6C-79DAA48A3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17010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Narrative</a:t>
            </a:r>
            <a:br>
              <a:rPr lang="en-US" sz="2000" dirty="0"/>
            </a:br>
            <a:r>
              <a:rPr lang="en-US" b="0" dirty="0">
                <a:hlinkClick r:id="rId2"/>
              </a:rPr>
              <a:t>http://hl7.org/fhir/narrative.html#Narrative</a:t>
            </a:r>
            <a:r>
              <a:rPr lang="en-US" b="0" dirty="0"/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87876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/>
              <a:t>Narrative.status</a:t>
            </a:r>
            <a:endParaRPr lang="en-US" sz="1600" b="1" dirty="0"/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generated – contents entirely generated from core elements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extensions – ‘generated’ + contents of extensions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additional – may contain information not found in the structured data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empty – contents represent “No human-readable text provided”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/>
              <a:t>Narrative.div</a:t>
            </a:r>
            <a:endParaRPr lang="en-US" sz="1600" b="1" dirty="0"/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An XHTML fragment that SHALL contain only the basic HTML formatting elements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>
                <a:highlight>
                  <a:srgbClr val="FFFF00"/>
                </a:highlight>
              </a:rPr>
              <a:t>No active or executable content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33A5B0-E6D0-40EA-9AF2-803DA9DDD5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F877F4-062B-40F2-8249-7E25480D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0" y="1702868"/>
            <a:ext cx="2285714" cy="866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421853-A870-41F0-8A14-0817F5F8E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10" y="3721144"/>
            <a:ext cx="5405424" cy="93066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DECA860-981F-48DB-BE72-2458580ADE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23788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Acknowledgements / Credits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1466"/>
            <a:ext cx="60397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Grahame Grieve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Lloyd McKenzie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Ewout Kramer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David Hay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Josh Mandel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Jean </a:t>
            </a:r>
            <a:r>
              <a:rPr lang="en-US" sz="1600" b="1" dirty="0" err="1"/>
              <a:t>Duteau</a:t>
            </a: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Rik </a:t>
            </a:r>
            <a:r>
              <a:rPr lang="en-US" sz="1600" b="1" dirty="0" err="1"/>
              <a:t>Smithes</a:t>
            </a: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et al</a:t>
            </a:r>
            <a:endParaRPr lang="en-US" b="1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D31EFB45-357D-48CA-8D1B-ED930F9C0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81904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Narrative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http://hl7.org/fhir/narrative.html#Narrative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988306"/>
            <a:ext cx="5982550" cy="281784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&lt;Patient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&lt;id value="example"/&gt;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value="2017-01-14T09:14:33Z"/&gt;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&lt;status value="generated"/&gt;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&lt;p&gt;Henry Levin the 7th&lt;/p&gt;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&lt;extension 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StructureDefinition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/us-core-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birthsex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valueCode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value="M"/&gt;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&lt;/extension&gt;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value="usual"/&gt;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&lt;system value="urn:oid:1.2.36.146.595.217.0.1"/&gt;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&lt;value value="12345"/&gt;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&lt;active value="true"/&gt;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value="official"/&gt;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&lt;family value="Levin"/&gt;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&lt;given value="Henry"/&gt;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&lt;suffix value="the 7th"/&gt;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&lt;gender value="male"/&gt;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value="1974-12-25"/&gt;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&lt;reference value="Organization/example"/&gt;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&lt;/Patient&gt;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20A6200-50FF-458B-9AF0-5BC3994711F7}"/>
              </a:ext>
            </a:extLst>
          </p:cNvPr>
          <p:cNvSpPr txBox="1"/>
          <p:nvPr/>
        </p:nvSpPr>
        <p:spPr>
          <a:xfrm>
            <a:off x="6280349" y="1704473"/>
            <a:ext cx="1867592" cy="5091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ea typeface="Calibri"/>
                <a:cs typeface="Times New Roman"/>
              </a:rPr>
              <a:t>Human Readable Summary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4E3101-E656-491A-B16B-D43E762C1057}"/>
              </a:ext>
            </a:extLst>
          </p:cNvPr>
          <p:cNvCxnSpPr/>
          <p:nvPr/>
        </p:nvCxnSpPr>
        <p:spPr>
          <a:xfrm flipH="1">
            <a:off x="5737424" y="1959056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6">
            <a:extLst>
              <a:ext uri="{FF2B5EF4-FFF2-40B4-BE49-F238E27FC236}">
                <a16:creationId xmlns:a16="http://schemas.microsoft.com/office/drawing/2014/main" id="{450DCDDE-3479-4434-A11B-DECF501254FF}"/>
              </a:ext>
            </a:extLst>
          </p:cNvPr>
          <p:cNvSpPr txBox="1"/>
          <p:nvPr/>
        </p:nvSpPr>
        <p:spPr>
          <a:xfrm>
            <a:off x="6286525" y="2875182"/>
            <a:ext cx="1870560" cy="1450936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Standard Data </a:t>
            </a:r>
            <a:b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</a:b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MRN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Name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Gender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Date of Birth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Provider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B053E1-2542-4616-A55E-3C682AC255FB}"/>
              </a:ext>
            </a:extLst>
          </p:cNvPr>
          <p:cNvCxnSpPr/>
          <p:nvPr/>
        </p:nvCxnSpPr>
        <p:spPr>
          <a:xfrm flipH="1">
            <a:off x="5733821" y="3604780"/>
            <a:ext cx="543560" cy="0"/>
          </a:xfrm>
          <a:prstGeom prst="straightConnector1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0">
            <a:extLst>
              <a:ext uri="{FF2B5EF4-FFF2-40B4-BE49-F238E27FC236}">
                <a16:creationId xmlns:a16="http://schemas.microsoft.com/office/drawing/2014/main" id="{CF497869-8256-4DC6-8D0E-DC41387523B9}"/>
              </a:ext>
            </a:extLst>
          </p:cNvPr>
          <p:cNvSpPr txBox="1"/>
          <p:nvPr/>
        </p:nvSpPr>
        <p:spPr>
          <a:xfrm>
            <a:off x="6277381" y="2300042"/>
            <a:ext cx="1870560" cy="490814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Extension with reference to its definition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00CBF7-7372-4250-8DF2-5272F82D1171}"/>
              </a:ext>
            </a:extLst>
          </p:cNvPr>
          <p:cNvCxnSpPr/>
          <p:nvPr/>
        </p:nvCxnSpPr>
        <p:spPr>
          <a:xfrm flipH="1">
            <a:off x="5721661" y="2545449"/>
            <a:ext cx="541020" cy="4576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Text Box 3">
            <a:extLst>
              <a:ext uri="{FF2B5EF4-FFF2-40B4-BE49-F238E27FC236}">
                <a16:creationId xmlns:a16="http://schemas.microsoft.com/office/drawing/2014/main" id="{E8CD7063-3748-4BEC-8B99-AE2E29ED82A3}"/>
              </a:ext>
            </a:extLst>
          </p:cNvPr>
          <p:cNvSpPr txBox="1"/>
          <p:nvPr/>
        </p:nvSpPr>
        <p:spPr>
          <a:xfrm>
            <a:off x="6272446" y="1171436"/>
            <a:ext cx="1867592" cy="323593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Identity &amp; Metadata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94A26-5026-4F82-9A63-1ECF1DAA2D7A}"/>
              </a:ext>
            </a:extLst>
          </p:cNvPr>
          <p:cNvCxnSpPr/>
          <p:nvPr/>
        </p:nvCxnSpPr>
        <p:spPr>
          <a:xfrm flipH="1">
            <a:off x="5739286" y="1325696"/>
            <a:ext cx="542925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AEA83-99FF-430F-9D17-CC801F42FA64}"/>
              </a:ext>
            </a:extLst>
          </p:cNvPr>
          <p:cNvSpPr/>
          <p:nvPr/>
        </p:nvSpPr>
        <p:spPr>
          <a:xfrm>
            <a:off x="762489" y="1084931"/>
            <a:ext cx="4969469" cy="50916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38D2D-7001-4D52-A2B2-91BC1A4F80E8}"/>
              </a:ext>
            </a:extLst>
          </p:cNvPr>
          <p:cNvSpPr/>
          <p:nvPr/>
        </p:nvSpPr>
        <p:spPr>
          <a:xfrm>
            <a:off x="762489" y="1598673"/>
            <a:ext cx="4969469" cy="7177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59088-E850-4996-9EB0-4178E2BF95C4}"/>
              </a:ext>
            </a:extLst>
          </p:cNvPr>
          <p:cNvSpPr/>
          <p:nvPr/>
        </p:nvSpPr>
        <p:spPr>
          <a:xfrm>
            <a:off x="762489" y="2321021"/>
            <a:ext cx="4969469" cy="427580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1A148-DAE8-4601-AF0E-89A57C80BA5E}"/>
              </a:ext>
            </a:extLst>
          </p:cNvPr>
          <p:cNvSpPr/>
          <p:nvPr/>
        </p:nvSpPr>
        <p:spPr>
          <a:xfrm>
            <a:off x="762489" y="2748601"/>
            <a:ext cx="4969469" cy="187604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25" name="Picture 24" descr="circle.png">
            <a:extLst>
              <a:ext uri="{FF2B5EF4-FFF2-40B4-BE49-F238E27FC236}">
                <a16:creationId xmlns:a16="http://schemas.microsoft.com/office/drawing/2014/main" id="{1778CB44-58CC-458B-B443-3C8DD45013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143916" y="1225435"/>
            <a:ext cx="3872679" cy="1467242"/>
          </a:xfrm>
          <a:prstGeom prst="rect">
            <a:avLst/>
          </a:prstGeom>
        </p:spPr>
      </p:pic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9A1106D-8336-475F-9616-57833AB26B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88760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B2FAD-EAE6-4755-BD5A-CFBF865F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4" y="985838"/>
            <a:ext cx="5346102" cy="3557587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Narrative Example (from the spec)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http://hl7.org/fhir/observation-example-f001-glucose.html</a:t>
            </a:r>
            <a:r>
              <a:rPr lang="en-US" sz="1800" b="0" dirty="0"/>
              <a:t> 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24E1E-8984-485C-8DE2-D800155DB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31" y="1053307"/>
            <a:ext cx="3315494" cy="372467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42EBC0-579D-4AAE-B1B5-1C081790F0D7}"/>
              </a:ext>
            </a:extLst>
          </p:cNvPr>
          <p:cNvCxnSpPr>
            <a:cxnSpLocks/>
          </p:cNvCxnSpPr>
          <p:nvPr/>
        </p:nvCxnSpPr>
        <p:spPr>
          <a:xfrm>
            <a:off x="3802935" y="2513086"/>
            <a:ext cx="1927940" cy="10900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DB0B1129-D1D8-43A6-AD80-37A16C2D1D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79734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Types of Coded Data (review)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D5612-391F-443D-825C-80C1CBDCE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36102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‘code’ </a:t>
            </a:r>
            <a:r>
              <a:rPr lang="en-US" sz="1600" dirty="0"/>
              <a:t>data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e.g. – Patient gender can be “</a:t>
            </a:r>
            <a:r>
              <a:rPr lang="en-US" sz="1600" b="1" dirty="0"/>
              <a:t>male</a:t>
            </a:r>
            <a:r>
              <a:rPr lang="en-US" sz="1600" dirty="0"/>
              <a:t>” or “</a:t>
            </a:r>
            <a:r>
              <a:rPr lang="en-US" sz="1600" b="1" dirty="0"/>
              <a:t>female</a:t>
            </a:r>
            <a:r>
              <a:rPr lang="en-US" sz="1600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</a:t>
            </a:r>
            <a:r>
              <a:rPr lang="en-US" sz="1600" b="1" dirty="0" err="1"/>
              <a:t>CodeableConcept</a:t>
            </a:r>
            <a:r>
              <a:rPr lang="en-US" sz="1600" b="1" dirty="0"/>
              <a:t>’ </a:t>
            </a:r>
            <a:r>
              <a:rPr lang="en-US" sz="1600" dirty="0"/>
              <a:t>data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e.g. – Observation code for a Blood Glucose measurement: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1600" b="1" dirty="0"/>
              <a:t>LOINC – “</a:t>
            </a:r>
            <a:r>
              <a:rPr lang="en-US" sz="1600" b="1" dirty="0">
                <a:hlinkClick r:id="rId2"/>
              </a:rPr>
              <a:t>2339-0</a:t>
            </a:r>
            <a:r>
              <a:rPr lang="en-US" sz="1600" b="1" dirty="0"/>
              <a:t>” (Glucose [Mass/volume] in Blood)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1600" b="1" dirty="0"/>
              <a:t>Displayed as “Glucose, Blood”</a:t>
            </a:r>
          </a:p>
          <a:p>
            <a:pPr marL="68580" indent="-171450">
              <a:buFont typeface="Wingdings" panose="05000000000000000000" pitchFamily="2" charset="2"/>
              <a:buChar char="Ø"/>
            </a:pPr>
            <a:r>
              <a:rPr lang="en-US" sz="1600" b="1" dirty="0"/>
              <a:t>‘Quantity’ </a:t>
            </a:r>
            <a:r>
              <a:rPr lang="en-US" sz="1600" dirty="0"/>
              <a:t>data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Units of measure for the Blood Glucose measurement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1600" dirty="0"/>
              <a:t>80</a:t>
            </a:r>
            <a:r>
              <a:rPr lang="en-US" sz="1600" b="1" dirty="0"/>
              <a:t> UCUM units = mg/dL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8A36AEE7-1889-42D5-BCC5-2FF4EA786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114513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Examples of Coded Data (review)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sz="1800" b="0" dirty="0">
                <a:hlinkClick r:id="rId2"/>
              </a:rPr>
              <a:t>http://hl7.org/fhir/datatypes-examples.html#codeableconcept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D5612-391F-443D-825C-80C1CBDCE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45303"/>
            <a:ext cx="60397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‘code’ </a:t>
            </a:r>
            <a:r>
              <a:rPr lang="en-US" sz="1600" dirty="0"/>
              <a:t>– Patient gender</a:t>
            </a:r>
          </a:p>
          <a:p>
            <a:pPr marL="457200" lvl="1" indent="0">
              <a:buNone/>
            </a:pPr>
            <a:r>
              <a:rPr lang="en-US" sz="1600" dirty="0"/>
              <a:t>&lt;gender value=“male”/&gt;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</a:t>
            </a:r>
            <a:r>
              <a:rPr lang="en-US" sz="1600" b="1" dirty="0" err="1"/>
              <a:t>CodeableConcept</a:t>
            </a:r>
            <a:r>
              <a:rPr lang="en-US" sz="1600" b="1" dirty="0"/>
              <a:t>’ </a:t>
            </a:r>
            <a:r>
              <a:rPr lang="en-US" sz="1600" dirty="0"/>
              <a:t>– Observation code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en-US" sz="1600" dirty="0"/>
              <a:t>&lt;code&gt;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&lt;</a:t>
            </a:r>
            <a:r>
              <a:rPr lang="en-US" sz="1600" dirty="0">
                <a:highlight>
                  <a:srgbClr val="FFFF00"/>
                </a:highlight>
              </a:rPr>
              <a:t>coding</a:t>
            </a:r>
            <a:r>
              <a:rPr lang="en-US" sz="1600" dirty="0"/>
              <a:t>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&lt;system value=“http://snomed.info/</a:t>
            </a:r>
            <a:r>
              <a:rPr lang="en-US" sz="1600" dirty="0" err="1"/>
              <a:t>sct</a:t>
            </a:r>
            <a:r>
              <a:rPr lang="en-US" sz="1600" dirty="0"/>
              <a:t>”/&gt;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&lt;</a:t>
            </a:r>
            <a:r>
              <a:rPr lang="en-US" sz="1600" dirty="0">
                <a:highlight>
                  <a:srgbClr val="FFFF00"/>
                </a:highlight>
              </a:rPr>
              <a:t>code</a:t>
            </a:r>
            <a:r>
              <a:rPr lang="en-US" sz="1600" dirty="0"/>
              <a:t> value=“39579001”/&gt;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&lt;display value=“Anaphylactic reaction”/&gt;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&lt;/coding&gt;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&lt;text value=“Anaphylaxis”/&gt;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/>
              <a:t>&lt;/code&gt;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29AD8F9-C17F-4138-890F-02FF677DDF8F}"/>
              </a:ext>
            </a:extLst>
          </p:cNvPr>
          <p:cNvSpPr txBox="1">
            <a:spLocks/>
          </p:cNvSpPr>
          <p:nvPr/>
        </p:nvSpPr>
        <p:spPr bwMode="auto">
          <a:xfrm>
            <a:off x="4728447" y="1245303"/>
            <a:ext cx="3733579" cy="300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1" dirty="0"/>
          </a:p>
          <a:p>
            <a:pPr marL="460375" lvl="1" indent="0">
              <a:buNone/>
            </a:pPr>
            <a:r>
              <a:rPr lang="en-US" sz="1600" dirty="0"/>
              <a:t>“gender” : “male”</a:t>
            </a:r>
          </a:p>
          <a:p>
            <a:pPr marL="0" indent="0">
              <a:buNone/>
            </a:pPr>
            <a:endParaRPr lang="en-US" sz="1600" b="1" dirty="0"/>
          </a:p>
          <a:p>
            <a:pPr marL="457200" lvl="1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“code” : {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“</a:t>
            </a:r>
            <a:r>
              <a:rPr lang="en-US" sz="1600" dirty="0">
                <a:highlight>
                  <a:srgbClr val="FFFF00"/>
                </a:highlight>
              </a:rPr>
              <a:t>coding</a:t>
            </a:r>
            <a:r>
              <a:rPr lang="en-US" sz="1600" dirty="0"/>
              <a:t>” : [{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  “system” : “http://snomed.info/</a:t>
            </a:r>
            <a:r>
              <a:rPr lang="en-US" sz="1600" dirty="0" err="1"/>
              <a:t>sct</a:t>
            </a:r>
            <a:r>
              <a:rPr lang="en-US" sz="1600" dirty="0"/>
              <a:t>”,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  “</a:t>
            </a:r>
            <a:r>
              <a:rPr lang="en-US" sz="1600" dirty="0">
                <a:highlight>
                  <a:srgbClr val="FFFF00"/>
                </a:highlight>
              </a:rPr>
              <a:t>code</a:t>
            </a:r>
            <a:r>
              <a:rPr lang="en-US" sz="1600" dirty="0"/>
              <a:t>” : “39579001”,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  “display” : “Anaphylactic reaction”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}],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“text” : “Anaphylaxis”</a:t>
            </a:r>
          </a:p>
          <a:p>
            <a:pPr marL="457200" lvl="1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}</a:t>
            </a:r>
            <a:endParaRPr lang="en-US" dirty="0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FC8BEED3-238A-4CB0-9B34-832CA74C33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86117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Binding Strength (review)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DC602-4945-4218-B284-B0238B1FB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8393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Defines how closely the coded values in the </a:t>
            </a:r>
            <a:r>
              <a:rPr lang="en-US" sz="1600" b="1" dirty="0" err="1"/>
              <a:t>ValueSet</a:t>
            </a:r>
            <a:r>
              <a:rPr lang="en-US" sz="1600" b="1" dirty="0"/>
              <a:t> should be followed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Values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Required		(must come from this </a:t>
            </a:r>
            <a:r>
              <a:rPr lang="en-US" sz="1600" dirty="0" err="1"/>
              <a:t>ValueSet</a:t>
            </a:r>
            <a:r>
              <a:rPr lang="en-US" sz="1600" dirty="0"/>
              <a:t> - </a:t>
            </a:r>
            <a:r>
              <a:rPr lang="en-US" sz="1600" b="1" dirty="0"/>
              <a:t>!</a:t>
            </a:r>
            <a:r>
              <a:rPr lang="en-US" sz="16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Extensible		(may use alternate if needed - </a:t>
            </a:r>
            <a:r>
              <a:rPr lang="en-US" sz="1600" b="1" dirty="0"/>
              <a:t>+</a:t>
            </a:r>
            <a:r>
              <a:rPr lang="en-US" sz="16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Preferred		(don’t have to, but should - </a:t>
            </a:r>
            <a:r>
              <a:rPr lang="en-US" sz="1600" b="1" dirty="0"/>
              <a:t>?</a:t>
            </a:r>
            <a:r>
              <a:rPr lang="en-US" sz="16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Example		(</a:t>
            </a:r>
            <a:r>
              <a:rPr lang="en-US" sz="1600" dirty="0" err="1"/>
              <a:t>ValueSet</a:t>
            </a:r>
            <a:r>
              <a:rPr lang="en-US" sz="1600" dirty="0"/>
              <a:t> isn’t specified - </a:t>
            </a:r>
            <a:r>
              <a:rPr lang="en-US" sz="1600" b="1" dirty="0"/>
              <a:t>??</a:t>
            </a:r>
            <a:r>
              <a:rPr lang="en-US" sz="16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Can be modified within a Profile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Stronger (more restrictive), not weaker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2AB7753F-A591-4FFD-89FE-6096DB941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21866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Bindings (review+)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C15474DB-1F30-42EC-B205-2DE8CB5DB5DC}"/>
              </a:ext>
            </a:extLst>
          </p:cNvPr>
          <p:cNvSpPr/>
          <p:nvPr/>
        </p:nvSpPr>
        <p:spPr>
          <a:xfrm>
            <a:off x="614363" y="1348397"/>
            <a:ext cx="2064970" cy="259381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Code System</a:t>
            </a:r>
            <a:r>
              <a:rPr lang="en-AU" sz="1600" dirty="0"/>
              <a:t>:</a:t>
            </a:r>
          </a:p>
          <a:p>
            <a:pPr algn="ctr"/>
            <a:r>
              <a:rPr lang="en-AU" sz="1600" dirty="0"/>
              <a:t>Defines a set of concepts with a coherent meaning</a:t>
            </a:r>
            <a:br>
              <a:rPr lang="en-AU" sz="1600" dirty="0"/>
            </a:b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FF0C195C-836C-450D-8186-3E4A3054E80A}"/>
              </a:ext>
            </a:extLst>
          </p:cNvPr>
          <p:cNvSpPr/>
          <p:nvPr/>
        </p:nvSpPr>
        <p:spPr>
          <a:xfrm>
            <a:off x="3644304" y="1348398"/>
            <a:ext cx="1935808" cy="157041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Value Set</a:t>
            </a:r>
            <a:r>
              <a:rPr lang="en-AU" sz="1600" dirty="0"/>
              <a:t>:</a:t>
            </a:r>
          </a:p>
          <a:p>
            <a:pPr algn="ctr"/>
            <a:r>
              <a:rPr lang="en-AU" sz="1600" dirty="0"/>
              <a:t>A selection of a set of codes for use in a particular context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7ADAE1-6D22-420F-884D-B2D7330DC0DD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2679333" y="2133606"/>
            <a:ext cx="964971" cy="511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2E0F41-395B-437F-AF01-3296B0074F27}"/>
              </a:ext>
            </a:extLst>
          </p:cNvPr>
          <p:cNvSpPr txBox="1"/>
          <p:nvPr/>
        </p:nvSpPr>
        <p:spPr>
          <a:xfrm>
            <a:off x="2773993" y="1979716"/>
            <a:ext cx="818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Selects</a:t>
            </a:r>
            <a:endParaRPr lang="en-AU" sz="16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3A38CF09-CB43-4657-A5B0-A0707257D8F5}"/>
              </a:ext>
            </a:extLst>
          </p:cNvPr>
          <p:cNvSpPr/>
          <p:nvPr/>
        </p:nvSpPr>
        <p:spPr>
          <a:xfrm>
            <a:off x="6464666" y="1326409"/>
            <a:ext cx="1717429" cy="159240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FFFFFF"/>
                </a:solidFill>
              </a:rPr>
              <a:t>Element Definition:</a:t>
            </a:r>
          </a:p>
          <a:p>
            <a:pPr algn="ctr"/>
            <a:r>
              <a:rPr lang="en-AU" sz="1600" dirty="0">
                <a:solidFill>
                  <a:srgbClr val="FFFFFF"/>
                </a:solidFill>
              </a:rPr>
              <a:t>Type and </a:t>
            </a:r>
            <a:r>
              <a:rPr lang="en-AU" sz="1600" dirty="0" err="1">
                <a:solidFill>
                  <a:srgbClr val="FFFFFF"/>
                </a:solidFill>
              </a:rPr>
              <a:t>ValueSet</a:t>
            </a:r>
            <a:r>
              <a:rPr lang="en-AU" sz="1600" dirty="0">
                <a:solidFill>
                  <a:srgbClr val="FFFFFF"/>
                </a:solidFill>
              </a:rPr>
              <a:t> reference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F2BA61-5942-4227-9FC4-511A5B0B713D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580112" y="2122611"/>
            <a:ext cx="884554" cy="109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27D93F-E4C7-425A-875D-90D0AC0216B7}"/>
              </a:ext>
            </a:extLst>
          </p:cNvPr>
          <p:cNvSpPr txBox="1"/>
          <p:nvPr/>
        </p:nvSpPr>
        <p:spPr>
          <a:xfrm>
            <a:off x="5730875" y="182582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Binds</a:t>
            </a:r>
            <a:endParaRPr lang="en-AU" sz="1600" dirty="0"/>
          </a:p>
        </p:txBody>
      </p:sp>
      <p:sp>
        <p:nvSpPr>
          <p:cNvPr id="20" name="Rounded Rectangle 11">
            <a:extLst>
              <a:ext uri="{FF2B5EF4-FFF2-40B4-BE49-F238E27FC236}">
                <a16:creationId xmlns:a16="http://schemas.microsoft.com/office/drawing/2014/main" id="{371776F8-4204-4618-8F39-1F8A45C1CC38}"/>
              </a:ext>
            </a:extLst>
          </p:cNvPr>
          <p:cNvSpPr/>
          <p:nvPr/>
        </p:nvSpPr>
        <p:spPr>
          <a:xfrm>
            <a:off x="4393829" y="3278198"/>
            <a:ext cx="1935808" cy="119743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Element: </a:t>
            </a:r>
            <a:br>
              <a:rPr lang="en-AU" sz="1600" dirty="0"/>
            </a:br>
            <a:r>
              <a:rPr lang="en-AU" sz="1600" dirty="0"/>
              <a:t>code/</a:t>
            </a:r>
            <a:br>
              <a:rPr lang="en-AU" sz="1600" dirty="0"/>
            </a:br>
            <a:r>
              <a:rPr lang="en-AU" sz="1600" dirty="0"/>
              <a:t>Coding/</a:t>
            </a:r>
            <a:br>
              <a:rPr lang="en-AU" sz="1600" dirty="0"/>
            </a:br>
            <a:r>
              <a:rPr lang="en-AU" sz="1600" dirty="0" err="1"/>
              <a:t>CodeableConcept</a:t>
            </a:r>
            <a:endParaRPr lang="en-AU" sz="16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0AD82B-472C-4385-A598-E5B64BA357E4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361733" y="2737144"/>
            <a:ext cx="1102934" cy="5410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14C6C6D-56A1-4170-8AA7-77481DF3F0B8}"/>
              </a:ext>
            </a:extLst>
          </p:cNvPr>
          <p:cNvSpPr txBox="1"/>
          <p:nvPr/>
        </p:nvSpPr>
        <p:spPr>
          <a:xfrm>
            <a:off x="6012883" y="292221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Conforms</a:t>
            </a:r>
            <a:endParaRPr lang="en-A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D6006C-0FFB-4DE9-BFF8-789214D43038}"/>
              </a:ext>
            </a:extLst>
          </p:cNvPr>
          <p:cNvSpPr txBox="1"/>
          <p:nvPr/>
        </p:nvSpPr>
        <p:spPr>
          <a:xfrm>
            <a:off x="3216686" y="3173889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Refers to</a:t>
            </a:r>
            <a:endParaRPr lang="en-AU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14691F-7B50-4DCC-9322-CFFCBCA6CA42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679333" y="3207282"/>
            <a:ext cx="1714496" cy="6696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F795844-D572-4519-BC11-CA654FE6E0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765461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Bundles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B626DCB-0261-4C4C-B677-BE7C2824C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19"/>
            <a:ext cx="8228884" cy="28632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Bundle is a FHIR Resource for containing other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Used when more than one Resource may be needed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Query / Search results (later)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Documents (later)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Messages (later)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Batch / Transaction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technical grouping rather than a logical 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No inherent business meaning in the grouping, unlike the List Resource</a:t>
            </a:r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7633EB-4A3B-468B-8EFA-9D38A4A52A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60656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9136ED-67D7-4A41-857F-D8212711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Supports 4 Interoperability Paradigms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9EAB1-8240-4E89-9758-B5DA12A02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47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B8B1B03-C521-4B06-AA31-27620A50E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460815"/>
              </p:ext>
            </p:extLst>
          </p:nvPr>
        </p:nvGraphicFramePr>
        <p:xfrm>
          <a:off x="2019965" y="1312210"/>
          <a:ext cx="4530726" cy="3156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2C2E8CB-D624-4D22-831A-03B072534C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31003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5BB1D-BA48-4D3F-998B-E246AD6D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94" y="881062"/>
            <a:ext cx="2036494" cy="2031999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REST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1293D63-A8B4-4FAD-B706-EF18C64A74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34875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http://hl7.org/fhir/http.html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0E15-35EE-4E05-B5B4-E08A3207D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2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“</a:t>
            </a:r>
            <a:r>
              <a:rPr lang="en-US" sz="1600" b="1" dirty="0" err="1"/>
              <a:t>RE</a:t>
            </a:r>
            <a:r>
              <a:rPr lang="en-US" sz="1400" dirty="0" err="1"/>
              <a:t>presentational</a:t>
            </a:r>
            <a:r>
              <a:rPr lang="en-US" sz="1400" b="1" dirty="0"/>
              <a:t> </a:t>
            </a:r>
            <a:r>
              <a:rPr lang="en-US" sz="1600" b="1" dirty="0"/>
              <a:t>S</a:t>
            </a:r>
            <a:r>
              <a:rPr lang="en-US" sz="1400" dirty="0"/>
              <a:t>tate</a:t>
            </a:r>
            <a:r>
              <a:rPr lang="en-US" sz="1400" b="1" dirty="0"/>
              <a:t> </a:t>
            </a:r>
            <a:r>
              <a:rPr lang="en-US" sz="1600" b="1" dirty="0"/>
              <a:t>T</a:t>
            </a:r>
            <a:r>
              <a:rPr lang="en-US" sz="1400" dirty="0"/>
              <a:t>ransfer” protocol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Represent your data as “resources”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Make “Resource” URI addressable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 HTTP methods to perform CRUD 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extends the HTTP methods for additional base 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Resources may be exchanged using different formatted </a:t>
            </a:r>
            <a:r>
              <a:rPr lang="en-US" sz="1600" b="1" i="1" dirty="0"/>
              <a:t>representations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XML, JSON, etc.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14DD0AA9-20C3-443B-B6C4-E3928459D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185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Introductions and Level Setting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D53DE8-32AC-442D-9F81-C6A535011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You should be familiar with the basics of FHIR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From Introduction to FHIR or equivalent presentation or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This presentation will drill a little deeper into FHIR: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Resources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Profiling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Documents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Messaging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XML and JSON Syntax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Coding examples (Java, C#)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etc.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There’s a lot of information…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83D10-FE99-4F01-B568-D900D28AB5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</a:t>
            </a:fld>
            <a:endParaRPr lang="en-US" altLang="en-US"/>
          </a:p>
        </p:txBody>
      </p:sp>
      <p:pic>
        <p:nvPicPr>
          <p:cNvPr id="15" name="Picture 14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8C06F046-A363-4483-A790-D0282C21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640"/>
            <a:ext cx="3025775" cy="208022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3BEB3A2-7095-4777-9969-D2A5589BA94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26070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21429B85-C87B-49B8-AAB4-0B6421587386}"/>
              </a:ext>
            </a:extLst>
          </p:cNvPr>
          <p:cNvSpPr/>
          <p:nvPr/>
        </p:nvSpPr>
        <p:spPr>
          <a:xfrm>
            <a:off x="4586135" y="1129870"/>
            <a:ext cx="3894289" cy="1514914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 @ lab.hospitalA.org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47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696CDDF-18D2-483B-AEAD-C1D2F42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02" y="1422909"/>
            <a:ext cx="1742182" cy="115602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1757A84-3E3F-4EA6-9A87-22CC33BADCF6}"/>
              </a:ext>
            </a:extLst>
          </p:cNvPr>
          <p:cNvSpPr/>
          <p:nvPr/>
        </p:nvSpPr>
        <p:spPr>
          <a:xfrm>
            <a:off x="1764059" y="2999829"/>
            <a:ext cx="4138020" cy="1595437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     </a:t>
            </a: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 @ hospitalA.org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4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8E36F1E-6664-420A-8822-B7E047D0A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77856" y="3193279"/>
            <a:ext cx="1223378" cy="143500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5025FD7-C0E9-4B74-8618-AFE82397DAD7}"/>
              </a:ext>
            </a:extLst>
          </p:cNvPr>
          <p:cNvSpPr/>
          <p:nvPr/>
        </p:nvSpPr>
        <p:spPr>
          <a:xfrm>
            <a:off x="587288" y="1129870"/>
            <a:ext cx="3232767" cy="1437765"/>
          </a:xfrm>
          <a:prstGeom prst="flowChartProcess">
            <a:avLst/>
          </a:prstGeom>
          <a:solidFill>
            <a:srgbClr val="0070C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 @ pat.registry.org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Can be distributed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50</a:t>
            </a:fld>
            <a:endParaRPr lang="en-US" altLang="en-US"/>
          </a:p>
        </p:txBody>
      </p:sp>
      <p:pic>
        <p:nvPicPr>
          <p:cNvPr id="1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8ABF68E-B37F-4414-8946-2F33D4CF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472" y="3305358"/>
            <a:ext cx="1689872" cy="121711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8E94E8-6F89-4481-9E98-74DA8D85F224}"/>
              </a:ext>
            </a:extLst>
          </p:cNvPr>
          <p:cNvSpPr txBox="1"/>
          <p:nvPr/>
        </p:nvSpPr>
        <p:spPr>
          <a:xfrm>
            <a:off x="4137653" y="3741505"/>
            <a:ext cx="133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Practitioner</a:t>
            </a:r>
            <a:endParaRPr lang="en-US" sz="14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5A455-D3BA-46AF-8CBF-29939CBA6F7C}"/>
              </a:ext>
            </a:extLst>
          </p:cNvPr>
          <p:cNvSpPr txBox="1"/>
          <p:nvPr/>
        </p:nvSpPr>
        <p:spPr>
          <a:xfrm>
            <a:off x="4076678" y="3287451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Practitioner/87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1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E625B74E-9651-45D7-9C16-DDD859A2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33635" y="1179908"/>
            <a:ext cx="1141134" cy="1634323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15F0DB-12FF-41DF-A8C8-0FBCB226D5E5}"/>
              </a:ext>
            </a:extLst>
          </p:cNvPr>
          <p:cNvSpPr txBox="1"/>
          <p:nvPr/>
        </p:nvSpPr>
        <p:spPr>
          <a:xfrm>
            <a:off x="2213789" y="3710663"/>
            <a:ext cx="1295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Organization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04821-20EA-4B2A-A839-4BD772BFABF0}"/>
              </a:ext>
            </a:extLst>
          </p:cNvPr>
          <p:cNvSpPr txBox="1"/>
          <p:nvPr/>
        </p:nvSpPr>
        <p:spPr>
          <a:xfrm>
            <a:off x="2141509" y="3287451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Organization/1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58B349-AF49-4284-8CD3-2531EC2CC539}"/>
              </a:ext>
            </a:extLst>
          </p:cNvPr>
          <p:cNvSpPr txBox="1"/>
          <p:nvPr/>
        </p:nvSpPr>
        <p:spPr>
          <a:xfrm>
            <a:off x="4735114" y="1887327"/>
            <a:ext cx="1736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err="1">
                <a:solidFill>
                  <a:prstClr val="white"/>
                </a:solidFill>
                <a:latin typeface="Calibri"/>
              </a:rPr>
              <a:t>DiagnosticReport</a:t>
            </a:r>
            <a:endParaRPr lang="en-CA" sz="16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531474-FD4A-4F59-888E-AAE5B1232FE0}"/>
              </a:ext>
            </a:extLst>
          </p:cNvPr>
          <p:cNvSpPr txBox="1"/>
          <p:nvPr/>
        </p:nvSpPr>
        <p:spPr>
          <a:xfrm>
            <a:off x="4569153" y="1436292"/>
            <a:ext cx="211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DiagnosticReport/4445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63C938-9892-4C76-A9D4-325A13563FB3}"/>
              </a:ext>
            </a:extLst>
          </p:cNvPr>
          <p:cNvSpPr txBox="1"/>
          <p:nvPr/>
        </p:nvSpPr>
        <p:spPr>
          <a:xfrm>
            <a:off x="6991294" y="1869300"/>
            <a:ext cx="125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Observation</a:t>
            </a:r>
            <a:endParaRPr lang="en-US" sz="14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7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373EC09-E269-467C-9C81-D5E241376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89328" y="1495701"/>
            <a:ext cx="1686218" cy="1003177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7EB50C-AE50-4ADB-8E8C-6650A54456F8}"/>
              </a:ext>
            </a:extLst>
          </p:cNvPr>
          <p:cNvSpPr txBox="1"/>
          <p:nvPr/>
        </p:nvSpPr>
        <p:spPr>
          <a:xfrm>
            <a:off x="6786251" y="1436292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Observation/3ff27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AF9713-D7C5-444C-8581-FB6A7387DEE4}"/>
              </a:ext>
            </a:extLst>
          </p:cNvPr>
          <p:cNvCxnSpPr>
            <a:cxnSpLocks/>
          </p:cNvCxnSpPr>
          <p:nvPr/>
        </p:nvCxnSpPr>
        <p:spPr>
          <a:xfrm>
            <a:off x="6146028" y="2261938"/>
            <a:ext cx="84526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DF71E-BFFE-424E-A099-7663F6FED9A9}"/>
              </a:ext>
            </a:extLst>
          </p:cNvPr>
          <p:cNvSpPr txBox="1"/>
          <p:nvPr/>
        </p:nvSpPr>
        <p:spPr>
          <a:xfrm>
            <a:off x="6199205" y="2245102"/>
            <a:ext cx="792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</a:rPr>
              <a:t>result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04FD6E-1ADD-409A-A0FC-C0B68969BAE0}"/>
              </a:ext>
            </a:extLst>
          </p:cNvPr>
          <p:cNvSpPr txBox="1"/>
          <p:nvPr/>
        </p:nvSpPr>
        <p:spPr>
          <a:xfrm>
            <a:off x="1269433" y="1769003"/>
            <a:ext cx="916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Patient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prstClr val="white"/>
              </a:solidFill>
              <a:latin typeface="Calibri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2AF42C-C0EE-4382-8EDA-3D93C87F13CF}"/>
              </a:ext>
            </a:extLst>
          </p:cNvPr>
          <p:cNvSpPr txBox="1"/>
          <p:nvPr/>
        </p:nvSpPr>
        <p:spPr>
          <a:xfrm>
            <a:off x="1189508" y="1430560"/>
            <a:ext cx="1344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Patient/223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F8407F-3E15-4447-A9EF-089461300F47}"/>
              </a:ext>
            </a:extLst>
          </p:cNvPr>
          <p:cNvCxnSpPr>
            <a:cxnSpLocks/>
          </p:cNvCxnSpPr>
          <p:nvPr/>
        </p:nvCxnSpPr>
        <p:spPr>
          <a:xfrm>
            <a:off x="1540673" y="2607147"/>
            <a:ext cx="533861" cy="6473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DA236C3-E686-4EDE-9AB7-50607457FB03}"/>
              </a:ext>
            </a:extLst>
          </p:cNvPr>
          <p:cNvSpPr txBox="1"/>
          <p:nvPr/>
        </p:nvSpPr>
        <p:spPr>
          <a:xfrm rot="3095340">
            <a:off x="1073273" y="2867517"/>
            <a:ext cx="130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Calibri"/>
              </a:rPr>
              <a:t>managing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30C198-47CB-4BF4-8967-CF8A94FB7514}"/>
              </a:ext>
            </a:extLst>
          </p:cNvPr>
          <p:cNvCxnSpPr>
            <a:cxnSpLocks/>
          </p:cNvCxnSpPr>
          <p:nvPr/>
        </p:nvCxnSpPr>
        <p:spPr>
          <a:xfrm flipH="1" flipV="1">
            <a:off x="2583703" y="1975641"/>
            <a:ext cx="2145460" cy="2142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C82E23-BE5C-4178-8E95-6E76A728A30B}"/>
              </a:ext>
            </a:extLst>
          </p:cNvPr>
          <p:cNvSpPr txBox="1"/>
          <p:nvPr/>
        </p:nvSpPr>
        <p:spPr>
          <a:xfrm>
            <a:off x="3057442" y="1974394"/>
            <a:ext cx="87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</a:rPr>
              <a:t>subject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401D25-A909-4983-8501-50C703CB57EC}"/>
              </a:ext>
            </a:extLst>
          </p:cNvPr>
          <p:cNvSpPr txBox="1"/>
          <p:nvPr/>
        </p:nvSpPr>
        <p:spPr>
          <a:xfrm rot="19692780">
            <a:off x="6072932" y="2898216"/>
            <a:ext cx="116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</a:rPr>
              <a:t>performer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7B002A-AC9E-4134-8379-16F3030467D2}"/>
              </a:ext>
            </a:extLst>
          </p:cNvPr>
          <p:cNvCxnSpPr>
            <a:cxnSpLocks/>
          </p:cNvCxnSpPr>
          <p:nvPr/>
        </p:nvCxnSpPr>
        <p:spPr>
          <a:xfrm flipH="1">
            <a:off x="5628096" y="2496698"/>
            <a:ext cx="1609669" cy="96668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A8BF61FC-827A-4EE6-82A0-BF6367FD0D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197932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Repository Model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9B6534DA-338B-477E-B6A4-8EEF936BF1A9}"/>
              </a:ext>
            </a:extLst>
          </p:cNvPr>
          <p:cNvSpPr/>
          <p:nvPr/>
        </p:nvSpPr>
        <p:spPr>
          <a:xfrm>
            <a:off x="706638" y="2509575"/>
            <a:ext cx="8055941" cy="2064697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35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F75B780D-A9D9-41A6-AE76-4764969C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50662" y="2524577"/>
            <a:ext cx="1374995" cy="141959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04BFBD1F-71CC-4371-8D86-493DEA55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76055" y="2594603"/>
            <a:ext cx="1635158" cy="123289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84F7C39B-29EA-4A18-A431-5FEF7403E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11824" y="2603095"/>
            <a:ext cx="1802835" cy="131877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4F21BB48-5031-4593-AD23-2DFF75F0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4D4D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60717" y="2682134"/>
            <a:ext cx="1519880" cy="15475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5A81A-E494-48B3-93DD-C5043C67D59D}"/>
              </a:ext>
            </a:extLst>
          </p:cNvPr>
          <p:cNvSpPr txBox="1"/>
          <p:nvPr/>
        </p:nvSpPr>
        <p:spPr>
          <a:xfrm>
            <a:off x="4921876" y="3133065"/>
            <a:ext cx="127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Diagnostic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Report</a:t>
            </a:r>
            <a:endParaRPr lang="en-CA" sz="16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0" name="Picture 7">
            <a:extLst>
              <a:ext uri="{FF2B5EF4-FFF2-40B4-BE49-F238E27FC236}">
                <a16:creationId xmlns:a16="http://schemas.microsoft.com/office/drawing/2014/main" id="{F143E97B-03AA-4E67-A42C-FDD40B52B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84" y="1139275"/>
            <a:ext cx="1688734" cy="82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BF9AEBB-2695-4CFE-834C-73DA45A41B52}"/>
              </a:ext>
            </a:extLst>
          </p:cNvPr>
          <p:cNvSpPr txBox="1"/>
          <p:nvPr/>
        </p:nvSpPr>
        <p:spPr>
          <a:xfrm>
            <a:off x="4004541" y="886083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/>
              </a:rPr>
              <a:t>Lab System</a:t>
            </a:r>
            <a:endParaRPr lang="nl-NL" sz="1600" b="1" kern="0" dirty="0">
              <a:latin typeface="Calibri"/>
            </a:endParaRPr>
          </a:p>
        </p:txBody>
      </p:sp>
      <p:pic>
        <p:nvPicPr>
          <p:cNvPr id="87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6E0FD55D-6DA9-4A20-BE34-5F2F404F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07" y="1111385"/>
            <a:ext cx="1405426" cy="10540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B132A41-DAE8-420B-8791-FD2EC69F3474}"/>
              </a:ext>
            </a:extLst>
          </p:cNvPr>
          <p:cNvSpPr txBox="1"/>
          <p:nvPr/>
        </p:nvSpPr>
        <p:spPr>
          <a:xfrm>
            <a:off x="1052495" y="886083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/>
              </a:rPr>
              <a:t>Hospital System</a:t>
            </a:r>
            <a:endParaRPr lang="nl-NL" sz="1600" b="1" kern="0" dirty="0">
              <a:latin typeface="Calibri"/>
            </a:endParaRPr>
          </a:p>
        </p:txBody>
      </p:sp>
      <p:sp>
        <p:nvSpPr>
          <p:cNvPr id="83" name="Down Arrow 44">
            <a:extLst>
              <a:ext uri="{FF2B5EF4-FFF2-40B4-BE49-F238E27FC236}">
                <a16:creationId xmlns:a16="http://schemas.microsoft.com/office/drawing/2014/main" id="{361EA7C2-0936-4497-AC9D-57F7CB255282}"/>
              </a:ext>
            </a:extLst>
          </p:cNvPr>
          <p:cNvSpPr/>
          <p:nvPr/>
        </p:nvSpPr>
        <p:spPr>
          <a:xfrm>
            <a:off x="883737" y="1927091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0885EE-57B5-4455-8B61-94A6CF182984}"/>
              </a:ext>
            </a:extLst>
          </p:cNvPr>
          <p:cNvSpPr txBox="1"/>
          <p:nvPr/>
        </p:nvSpPr>
        <p:spPr>
          <a:xfrm>
            <a:off x="718172" y="1982263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Create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Update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3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8445E8C4-AB38-4E4C-A7D9-8D9010022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3062" y="2676977"/>
            <a:ext cx="1374995" cy="141959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EDFCBBB9-3F7A-4310-923B-7A186CE74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55462" y="2829377"/>
            <a:ext cx="1374995" cy="141959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08859D7-017D-4309-9235-2063F955F423}"/>
              </a:ext>
            </a:extLst>
          </p:cNvPr>
          <p:cNvSpPr txBox="1"/>
          <p:nvPr/>
        </p:nvSpPr>
        <p:spPr>
          <a:xfrm>
            <a:off x="1266783" y="3322201"/>
            <a:ext cx="1425374" cy="35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Organization</a:t>
            </a:r>
          </a:p>
        </p:txBody>
      </p:sp>
      <p:pic>
        <p:nvPicPr>
          <p:cNvPr id="95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68D41589-AFB4-4915-B0EF-86E7B1B7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28455" y="2747003"/>
            <a:ext cx="1635158" cy="123289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E974EC16-A02C-4E4B-AD70-88B7C9420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80855" y="2899403"/>
            <a:ext cx="1635158" cy="123289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D0DC37D-EE02-414C-BECA-69746934272A}"/>
              </a:ext>
            </a:extLst>
          </p:cNvPr>
          <p:cNvSpPr txBox="1"/>
          <p:nvPr/>
        </p:nvSpPr>
        <p:spPr>
          <a:xfrm>
            <a:off x="3431582" y="3336337"/>
            <a:ext cx="928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Patient</a:t>
            </a: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7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8F2B6A8B-FDB1-4615-9BA1-06E4B35EB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64224" y="2755495"/>
            <a:ext cx="1802835" cy="131877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7B0AAA3C-A6AC-4A99-B309-3C5F2168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16624" y="2907895"/>
            <a:ext cx="1802835" cy="131877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D5823B5-14F6-4EE4-92CC-313829CAB3C7}"/>
              </a:ext>
            </a:extLst>
          </p:cNvPr>
          <p:cNvSpPr txBox="1"/>
          <p:nvPr/>
        </p:nvSpPr>
        <p:spPr>
          <a:xfrm>
            <a:off x="7040767" y="3370023"/>
            <a:ext cx="135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Observation</a:t>
            </a: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9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3ABCC56E-74D8-45C9-B3DE-EA37338E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27" y="1113909"/>
            <a:ext cx="1405426" cy="10540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Down Arrow 44">
            <a:extLst>
              <a:ext uri="{FF2B5EF4-FFF2-40B4-BE49-F238E27FC236}">
                <a16:creationId xmlns:a16="http://schemas.microsoft.com/office/drawing/2014/main" id="{A9899C01-3893-431A-8264-62C6E6C506BD}"/>
              </a:ext>
            </a:extLst>
          </p:cNvPr>
          <p:cNvSpPr/>
          <p:nvPr/>
        </p:nvSpPr>
        <p:spPr>
          <a:xfrm rot="10800000">
            <a:off x="2234065" y="1927091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2A0605-3A0C-41A0-ABEE-5B293E2AEE27}"/>
              </a:ext>
            </a:extLst>
          </p:cNvPr>
          <p:cNvSpPr txBox="1"/>
          <p:nvPr/>
        </p:nvSpPr>
        <p:spPr>
          <a:xfrm>
            <a:off x="2059707" y="2128418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Query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Down Arrow 44">
            <a:extLst>
              <a:ext uri="{FF2B5EF4-FFF2-40B4-BE49-F238E27FC236}">
                <a16:creationId xmlns:a16="http://schemas.microsoft.com/office/drawing/2014/main" id="{E10FAD49-FF42-487C-BEB3-050CA5EF3E27}"/>
              </a:ext>
            </a:extLst>
          </p:cNvPr>
          <p:cNvSpPr/>
          <p:nvPr/>
        </p:nvSpPr>
        <p:spPr>
          <a:xfrm>
            <a:off x="4786205" y="1927142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7079347-83FD-46D4-B445-75EB3001C966}"/>
              </a:ext>
            </a:extLst>
          </p:cNvPr>
          <p:cNvSpPr txBox="1"/>
          <p:nvPr/>
        </p:nvSpPr>
        <p:spPr>
          <a:xfrm>
            <a:off x="4620640" y="1982314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Create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Update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Down Arrow 44">
            <a:extLst>
              <a:ext uri="{FF2B5EF4-FFF2-40B4-BE49-F238E27FC236}">
                <a16:creationId xmlns:a16="http://schemas.microsoft.com/office/drawing/2014/main" id="{A2F5C56E-6C9F-404E-BC25-BEA7A4FEB501}"/>
              </a:ext>
            </a:extLst>
          </p:cNvPr>
          <p:cNvSpPr/>
          <p:nvPr/>
        </p:nvSpPr>
        <p:spPr>
          <a:xfrm>
            <a:off x="6346520" y="1929181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ED075D8-3BA8-4B9E-A3D4-A26C68D5A755}"/>
              </a:ext>
            </a:extLst>
          </p:cNvPr>
          <p:cNvSpPr txBox="1"/>
          <p:nvPr/>
        </p:nvSpPr>
        <p:spPr>
          <a:xfrm>
            <a:off x="6180955" y="1984353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Create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Update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Down Arrow 44">
            <a:extLst>
              <a:ext uri="{FF2B5EF4-FFF2-40B4-BE49-F238E27FC236}">
                <a16:creationId xmlns:a16="http://schemas.microsoft.com/office/drawing/2014/main" id="{DD035E5F-1DF6-4659-9502-8630A1BC4302}"/>
              </a:ext>
            </a:extLst>
          </p:cNvPr>
          <p:cNvSpPr/>
          <p:nvPr/>
        </p:nvSpPr>
        <p:spPr>
          <a:xfrm rot="10800000">
            <a:off x="7193482" y="1910214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BFABF7D-506F-4AF1-BB17-2CB9190774E3}"/>
              </a:ext>
            </a:extLst>
          </p:cNvPr>
          <p:cNvSpPr txBox="1"/>
          <p:nvPr/>
        </p:nvSpPr>
        <p:spPr>
          <a:xfrm>
            <a:off x="7019124" y="2111541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Query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Down Arrow 44">
            <a:extLst>
              <a:ext uri="{FF2B5EF4-FFF2-40B4-BE49-F238E27FC236}">
                <a16:creationId xmlns:a16="http://schemas.microsoft.com/office/drawing/2014/main" id="{096C312A-FB02-4EBD-AA9B-10F4B1D1081B}"/>
              </a:ext>
            </a:extLst>
          </p:cNvPr>
          <p:cNvSpPr/>
          <p:nvPr/>
        </p:nvSpPr>
        <p:spPr>
          <a:xfrm>
            <a:off x="7894572" y="1925759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" name="Down Arrow 44">
            <a:extLst>
              <a:ext uri="{FF2B5EF4-FFF2-40B4-BE49-F238E27FC236}">
                <a16:creationId xmlns:a16="http://schemas.microsoft.com/office/drawing/2014/main" id="{D65A93F7-42F1-434D-9628-71A3398DE5F4}"/>
              </a:ext>
            </a:extLst>
          </p:cNvPr>
          <p:cNvSpPr/>
          <p:nvPr/>
        </p:nvSpPr>
        <p:spPr>
          <a:xfrm rot="10800000">
            <a:off x="8216336" y="1934919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B8906C-6013-4E8C-B07B-BA3A08E14AD6}"/>
              </a:ext>
            </a:extLst>
          </p:cNvPr>
          <p:cNvSpPr txBox="1"/>
          <p:nvPr/>
        </p:nvSpPr>
        <p:spPr>
          <a:xfrm>
            <a:off x="7735742" y="1984353"/>
            <a:ext cx="1095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Subscribe/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Notify</a:t>
            </a:r>
            <a:endParaRPr lang="nl-NL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Footer Placeholder 12">
            <a:extLst>
              <a:ext uri="{FF2B5EF4-FFF2-40B4-BE49-F238E27FC236}">
                <a16:creationId xmlns:a16="http://schemas.microsoft.com/office/drawing/2014/main" id="{E99ADEB5-6500-4481-B1B0-F7A874421C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9155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0C1705-7273-44FE-AC72-FC2215F6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Metadata mapping to HTTP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http://hl7.org/fhir/resource.html#Meta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652B9-8522-4598-88B4-A71296794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763FB4-A3C3-4114-AC8B-F97FECA05AC6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F9F50A0-1C66-4EA0-AD5A-FCB3D9693B3A}"/>
              </a:ext>
            </a:extLst>
          </p:cNvPr>
          <p:cNvSpPr txBox="1">
            <a:spLocks/>
          </p:cNvSpPr>
          <p:nvPr/>
        </p:nvSpPr>
        <p:spPr>
          <a:xfrm>
            <a:off x="1018309" y="1691987"/>
            <a:ext cx="3332019" cy="21595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/>
              <a:t>Metadata</a:t>
            </a:r>
          </a:p>
          <a:p>
            <a:pPr marL="0" indent="0">
              <a:buNone/>
            </a:pPr>
            <a:r>
              <a:rPr lang="en-GB" sz="1800" dirty="0"/>
              <a:t>Resource data</a:t>
            </a:r>
          </a:p>
          <a:p>
            <a:pPr marL="0" indent="0">
              <a:buNone/>
            </a:pPr>
            <a:r>
              <a:rPr lang="en-GB" sz="1800" dirty="0"/>
              <a:t>Resource id</a:t>
            </a:r>
          </a:p>
          <a:p>
            <a:pPr marL="0" indent="0">
              <a:buNone/>
            </a:pPr>
            <a:r>
              <a:rPr lang="en-GB" sz="1800" dirty="0"/>
              <a:t>Resource version</a:t>
            </a:r>
          </a:p>
          <a:p>
            <a:pPr marL="0" indent="0">
              <a:buNone/>
            </a:pPr>
            <a:r>
              <a:rPr lang="en-GB" sz="1800" dirty="0"/>
              <a:t>Last update date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E35AB01-B551-47D2-9784-54489834A3BC}"/>
              </a:ext>
            </a:extLst>
          </p:cNvPr>
          <p:cNvSpPr txBox="1">
            <a:spLocks/>
          </p:cNvSpPr>
          <p:nvPr/>
        </p:nvSpPr>
        <p:spPr>
          <a:xfrm>
            <a:off x="4793673" y="1691987"/>
            <a:ext cx="3332018" cy="21595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/>
              <a:t>HTTP</a:t>
            </a:r>
          </a:p>
          <a:p>
            <a:pPr marL="0" indent="0">
              <a:buNone/>
            </a:pPr>
            <a:r>
              <a:rPr lang="en-GB" sz="1800" dirty="0"/>
              <a:t>Body or payload</a:t>
            </a:r>
          </a:p>
          <a:p>
            <a:pPr marL="0" indent="0">
              <a:buNone/>
            </a:pPr>
            <a:r>
              <a:rPr lang="en-GB" sz="1800" dirty="0"/>
              <a:t>URL path</a:t>
            </a:r>
          </a:p>
          <a:p>
            <a:pPr marL="0" indent="0">
              <a:buNone/>
            </a:pPr>
            <a:r>
              <a:rPr lang="en-GB" sz="1800" dirty="0"/>
              <a:t>URL path or </a:t>
            </a:r>
            <a:r>
              <a:rPr lang="en-GB" sz="1800" dirty="0" err="1"/>
              <a:t>ETag</a:t>
            </a:r>
            <a:r>
              <a:rPr lang="en-GB" sz="1800" dirty="0"/>
              <a:t> header</a:t>
            </a:r>
          </a:p>
          <a:p>
            <a:pPr marL="0" indent="0">
              <a:buNone/>
            </a:pPr>
            <a:r>
              <a:rPr lang="en-GB" sz="1800" dirty="0"/>
              <a:t>Last-Modified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B3F0AF-65FE-466E-88DB-2D8AB6DC0F40}"/>
              </a:ext>
            </a:extLst>
          </p:cNvPr>
          <p:cNvCxnSpPr>
            <a:cxnSpLocks/>
          </p:cNvCxnSpPr>
          <p:nvPr/>
        </p:nvCxnSpPr>
        <p:spPr>
          <a:xfrm flipV="1">
            <a:off x="3248888" y="2193605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63A997-2B9B-4AE1-AD09-7AB7A7B07A8E}"/>
              </a:ext>
            </a:extLst>
          </p:cNvPr>
          <p:cNvCxnSpPr>
            <a:cxnSpLocks/>
          </p:cNvCxnSpPr>
          <p:nvPr/>
        </p:nvCxnSpPr>
        <p:spPr>
          <a:xfrm flipV="1">
            <a:off x="3248891" y="2545725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2E008A-67E7-4385-B62F-82DEC8E8F066}"/>
              </a:ext>
            </a:extLst>
          </p:cNvPr>
          <p:cNvCxnSpPr>
            <a:cxnSpLocks/>
          </p:cNvCxnSpPr>
          <p:nvPr/>
        </p:nvCxnSpPr>
        <p:spPr>
          <a:xfrm flipV="1">
            <a:off x="3248887" y="2897844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9C82F2-4670-4606-A469-A5E4CE08394E}"/>
              </a:ext>
            </a:extLst>
          </p:cNvPr>
          <p:cNvCxnSpPr>
            <a:cxnSpLocks/>
          </p:cNvCxnSpPr>
          <p:nvPr/>
        </p:nvCxnSpPr>
        <p:spPr>
          <a:xfrm flipV="1">
            <a:off x="3248889" y="3249963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637F2926-8258-4B42-8330-89F66B9C7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6720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GET / Read a Resource (review)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DD2EBE39-0CE3-4CF9-B0F6-78BEA1ACFB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2724A6F-2E79-4724-89F0-E93942AB2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7291" y="1803058"/>
            <a:ext cx="5785571" cy="200308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https://server.org/fhir/Patient/1234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en-US" sz="1600" dirty="0">
                <a:latin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altLang="en-US" sz="1600" dirty="0"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Note: This URL resolves to the current version of a resource. It’s also specific to a server.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FAEF80-BAF3-4727-8B75-CA6378AEDD51}"/>
              </a:ext>
            </a:extLst>
          </p:cNvPr>
          <p:cNvSpPr txBox="1"/>
          <p:nvPr/>
        </p:nvSpPr>
        <p:spPr>
          <a:xfrm>
            <a:off x="3144821" y="2345887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</a:rPr>
              <a:t>endpoint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6AC112E-0CC7-4FB9-9054-98E9C4933B88}"/>
              </a:ext>
            </a:extLst>
          </p:cNvPr>
          <p:cNvSpPr/>
          <p:nvPr/>
        </p:nvSpPr>
        <p:spPr bwMode="auto">
          <a:xfrm rot="5400000">
            <a:off x="5931105" y="1139792"/>
            <a:ext cx="286035" cy="1078459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4D1254E-AA71-4977-992F-5554C71780E8}"/>
              </a:ext>
            </a:extLst>
          </p:cNvPr>
          <p:cNvSpPr/>
          <p:nvPr/>
        </p:nvSpPr>
        <p:spPr bwMode="auto">
          <a:xfrm rot="16200000">
            <a:off x="6907764" y="1889959"/>
            <a:ext cx="311344" cy="60051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46C52-2DA0-4ED4-A9BF-7B047044A924}"/>
              </a:ext>
            </a:extLst>
          </p:cNvPr>
          <p:cNvSpPr txBox="1"/>
          <p:nvPr/>
        </p:nvSpPr>
        <p:spPr>
          <a:xfrm>
            <a:off x="5355365" y="1266571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B4F0C-A6FF-4834-88E7-6B056EAA5CCB}"/>
              </a:ext>
            </a:extLst>
          </p:cNvPr>
          <p:cNvSpPr txBox="1"/>
          <p:nvPr/>
        </p:nvSpPr>
        <p:spPr>
          <a:xfrm>
            <a:off x="6874175" y="2345887"/>
            <a:ext cx="426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</a:rPr>
              <a:t>id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BB65890-EA7D-4D99-BAE4-89A7973175BF}"/>
              </a:ext>
            </a:extLst>
          </p:cNvPr>
          <p:cNvSpPr/>
          <p:nvPr/>
        </p:nvSpPr>
        <p:spPr bwMode="auto">
          <a:xfrm rot="16200000">
            <a:off x="3474219" y="444239"/>
            <a:ext cx="311344" cy="35052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63636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12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</a:t>
            </a:r>
            <a:r>
              <a:rPr lang="en-US" sz="2000" dirty="0"/>
              <a:t>GET Details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1D23-99C9-4252-B39D-92639DA7A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65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+mn-lt"/>
                <a:cs typeface="Courier New" panose="02070309020205020404" pitchFamily="49" charset="0"/>
              </a:rPr>
              <a:t>REQUEST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https://server.org/fhir/Patient/1234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>
                <a:latin typeface="+mn-lt"/>
              </a:rPr>
              <a:t>RESPONSE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932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Last-Modified: Thu, 25 April 2019 13:45:32 GMT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&lt;?xml version="1.0" encoding="UTF-8"?&gt;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&lt;Patient 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"&gt;&lt;id value="example"/&gt;&lt;meta&gt;&lt;security&gt;&lt;system value="http://terminology.hl7.org/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CodeSystem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/v3-ActReason"/&gt;&lt;code value="HTEST"/&gt;&lt;display value="test health data"/&gt;&lt;/security&gt;&lt;/meta&gt;&lt;identifier&gt;&lt;system value="urn:oid:1.2.36.146.595.217.0.1"/&gt;&lt;value value="12345"/&gt;&lt;/identifier&gt;&lt;active value="true"/&gt;&lt;name&gt;&lt;use value="official"/&gt;&lt;family value="Chalmers"/&gt;&lt;given value="Peter"/&gt;&lt;given value="James"/&gt;&lt;/name&gt;&lt;telecom&gt;&lt;system value="phone"/&gt;&lt;value value="(03) 5555 6473"/&gt;&lt;use value="work"/&gt;&lt;rank value="1"/&gt;&lt;/telecom&gt;&lt;gender value="male"/&gt;&lt;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value="1974-12-25"/&gt;&lt;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deceasedBoolean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value="false"/&gt;&lt;address&gt;&lt;use value="home"/&gt;&lt;line value="534 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Erewhon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St"/&gt;&lt;city value="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PleasantVille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"/&gt;&lt;district value="Rainbow"/&gt;&lt;state value="Vic"/&gt;&lt;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postalCode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value="3999"/&gt;&lt;/address&gt;&lt;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&gt;&lt;reference value="Organization/1"/&gt;&lt;/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&gt;&lt;/Patient&gt;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A2192346-0680-43A3-A5EF-0A61C11E8407}"/>
              </a:ext>
            </a:extLst>
          </p:cNvPr>
          <p:cNvSpPr/>
          <p:nvPr/>
        </p:nvSpPr>
        <p:spPr>
          <a:xfrm>
            <a:off x="6588222" y="698392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HTTP Verb + Path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A0D623C7-E839-42D1-A5F0-488DB480267C}"/>
              </a:ext>
            </a:extLst>
          </p:cNvPr>
          <p:cNvSpPr/>
          <p:nvPr/>
        </p:nvSpPr>
        <p:spPr>
          <a:xfrm>
            <a:off x="6588222" y="1932461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UTF-8 Encoding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D3EFB1-8D33-41B7-8FF8-DAEB87A9DDA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941235" y="1089295"/>
            <a:ext cx="2652204" cy="441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ircle.png">
            <a:extLst>
              <a:ext uri="{FF2B5EF4-FFF2-40B4-BE49-F238E27FC236}">
                <a16:creationId xmlns:a16="http://schemas.microsoft.com/office/drawing/2014/main" id="{BC747150-9380-4B91-80CC-4F9C532AF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5031219" y="1714282"/>
            <a:ext cx="761625" cy="322336"/>
          </a:xfrm>
          <a:prstGeom prst="rect">
            <a:avLst/>
          </a:prstGeom>
        </p:spPr>
      </p:pic>
      <p:pic>
        <p:nvPicPr>
          <p:cNvPr id="25" name="Picture 24" descr="circle.png">
            <a:extLst>
              <a:ext uri="{FF2B5EF4-FFF2-40B4-BE49-F238E27FC236}">
                <a16:creationId xmlns:a16="http://schemas.microsoft.com/office/drawing/2014/main" id="{D7C64BC8-A5CD-4211-B44F-34ADACCAA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5680030" y="2674468"/>
            <a:ext cx="699655" cy="296109"/>
          </a:xfrm>
          <a:prstGeom prst="rect">
            <a:avLst/>
          </a:prstGeom>
        </p:spPr>
      </p:pic>
      <p:pic>
        <p:nvPicPr>
          <p:cNvPr id="26" name="Picture 25" descr="circle.png">
            <a:extLst>
              <a:ext uri="{FF2B5EF4-FFF2-40B4-BE49-F238E27FC236}">
                <a16:creationId xmlns:a16="http://schemas.microsoft.com/office/drawing/2014/main" id="{D31F8C6C-453C-41F5-AD93-33A9CA469B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3370277" y="3380474"/>
            <a:ext cx="633688" cy="26819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CB4138-1AB7-4FC3-94CA-D8F2F93E6D83}"/>
              </a:ext>
            </a:extLst>
          </p:cNvPr>
          <p:cNvCxnSpPr>
            <a:cxnSpLocks/>
            <a:stCxn id="14" idx="2"/>
            <a:endCxn id="24" idx="2"/>
          </p:cNvCxnSpPr>
          <p:nvPr/>
        </p:nvCxnSpPr>
        <p:spPr>
          <a:xfrm flipH="1" flipV="1">
            <a:off x="5412032" y="2036618"/>
            <a:ext cx="1181407" cy="28674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61D02-133D-476C-9F19-D4324C7510D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65418" y="2323364"/>
            <a:ext cx="2728021" cy="105711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8A75FE-FC0E-444A-BD4C-644A3A48D84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220691" y="2323364"/>
            <a:ext cx="372748" cy="390902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4E9F9064-8A20-4C5C-8574-A4439B179A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0165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ircle.png">
            <a:extLst>
              <a:ext uri="{FF2B5EF4-FFF2-40B4-BE49-F238E27FC236}">
                <a16:creationId xmlns:a16="http://schemas.microsoft.com/office/drawing/2014/main" id="{CB630C66-8C6B-4744-A9E4-C55C565F44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6008840" y="1601224"/>
            <a:ext cx="1935010" cy="651372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GET a Specific Version of a Resource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804518"/>
            <a:ext cx="7058740" cy="200162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https://server.org/fhir/Patient/1234/_history/1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922C8-36E9-4D3A-9295-7627CBE8E163}"/>
              </a:ext>
            </a:extLst>
          </p:cNvPr>
          <p:cNvSpPr/>
          <p:nvPr/>
        </p:nvSpPr>
        <p:spPr bwMode="auto">
          <a:xfrm rot="16200000">
            <a:off x="2556356" y="591404"/>
            <a:ext cx="311343" cy="317961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650A9-3F09-4E1A-B346-587A07ABDAF3}"/>
              </a:ext>
            </a:extLst>
          </p:cNvPr>
          <p:cNvSpPr txBox="1"/>
          <p:nvPr/>
        </p:nvSpPr>
        <p:spPr>
          <a:xfrm>
            <a:off x="2253152" y="233571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09C144D-55F0-4F74-8431-CA326891D4AB}"/>
              </a:ext>
            </a:extLst>
          </p:cNvPr>
          <p:cNvSpPr/>
          <p:nvPr/>
        </p:nvSpPr>
        <p:spPr bwMode="auto">
          <a:xfrm rot="5400000">
            <a:off x="4777947" y="1192468"/>
            <a:ext cx="286035" cy="964614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939D504-11A7-42C9-B36D-DDD9DC2FE890}"/>
              </a:ext>
            </a:extLst>
          </p:cNvPr>
          <p:cNvSpPr/>
          <p:nvPr/>
        </p:nvSpPr>
        <p:spPr bwMode="auto">
          <a:xfrm rot="16200000">
            <a:off x="5634091" y="1915496"/>
            <a:ext cx="311344" cy="53143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57FDB-D7C6-44E6-BD55-24C9F1A80337}"/>
              </a:ext>
            </a:extLst>
          </p:cNvPr>
          <p:cNvSpPr txBox="1"/>
          <p:nvPr/>
        </p:nvSpPr>
        <p:spPr>
          <a:xfrm>
            <a:off x="4301837" y="126833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1A33B-A679-44A4-861A-6C79194DA9C2}"/>
              </a:ext>
            </a:extLst>
          </p:cNvPr>
          <p:cNvSpPr txBox="1"/>
          <p:nvPr/>
        </p:nvSpPr>
        <p:spPr>
          <a:xfrm>
            <a:off x="5634159" y="2339180"/>
            <a:ext cx="351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id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D0E1434-ADED-4DA3-9C51-950620A2245D}"/>
              </a:ext>
            </a:extLst>
          </p:cNvPr>
          <p:cNvSpPr/>
          <p:nvPr/>
        </p:nvSpPr>
        <p:spPr bwMode="auto">
          <a:xfrm rot="16200000">
            <a:off x="7337761" y="2065423"/>
            <a:ext cx="311344" cy="236169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554AB-9B7B-4E13-90BB-818ACD50A038}"/>
              </a:ext>
            </a:extLst>
          </p:cNvPr>
          <p:cNvSpPr txBox="1"/>
          <p:nvPr/>
        </p:nvSpPr>
        <p:spPr>
          <a:xfrm>
            <a:off x="7017982" y="233918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version id</a:t>
            </a:r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7A0E7A42-A00D-4505-A195-FCE23DC431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88828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POST / Create a Resource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1373" y="1802232"/>
            <a:ext cx="5208024" cy="28715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922C8-36E9-4D3A-9295-7627CBE8E163}"/>
              </a:ext>
            </a:extLst>
          </p:cNvPr>
          <p:cNvSpPr/>
          <p:nvPr/>
        </p:nvSpPr>
        <p:spPr bwMode="auto">
          <a:xfrm rot="16200000">
            <a:off x="3665843" y="581893"/>
            <a:ext cx="311343" cy="3195719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650A9-3F09-4E1A-B346-587A07ABDAF3}"/>
              </a:ext>
            </a:extLst>
          </p:cNvPr>
          <p:cNvSpPr txBox="1"/>
          <p:nvPr/>
        </p:nvSpPr>
        <p:spPr>
          <a:xfrm>
            <a:off x="3344634" y="233772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09C144D-55F0-4F74-8431-CA326891D4AB}"/>
              </a:ext>
            </a:extLst>
          </p:cNvPr>
          <p:cNvSpPr/>
          <p:nvPr/>
        </p:nvSpPr>
        <p:spPr bwMode="auto">
          <a:xfrm rot="5400000">
            <a:off x="5910505" y="1197110"/>
            <a:ext cx="286035" cy="943934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57FDB-D7C6-44E6-BD55-24C9F1A80337}"/>
              </a:ext>
            </a:extLst>
          </p:cNvPr>
          <p:cNvSpPr txBox="1"/>
          <p:nvPr/>
        </p:nvSpPr>
        <p:spPr>
          <a:xfrm>
            <a:off x="5419374" y="126657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ACD859E-CE3E-449E-91B9-4FA3AB9A2000}"/>
              </a:ext>
            </a:extLst>
          </p:cNvPr>
          <p:cNvSpPr txBox="1">
            <a:spLocks/>
          </p:cNvSpPr>
          <p:nvPr/>
        </p:nvSpPr>
        <p:spPr bwMode="auto">
          <a:xfrm>
            <a:off x="614363" y="2808074"/>
            <a:ext cx="8228884" cy="99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Format of the body sent in the Content-Type header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Success response is a 201 (Created)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Location header contains the newly assigned resource id and version 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</a:t>
            </a:r>
            <a:r>
              <a:rPr lang="en-US" sz="1600" b="1" dirty="0" err="1"/>
              <a:t>ETag</a:t>
            </a:r>
            <a:r>
              <a:rPr lang="en-US" sz="1600" b="1" dirty="0"/>
              <a:t> header may also contain the newly assigned version id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8C6083C-9F0F-490F-8267-31282F1DC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611056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</a:t>
            </a:r>
            <a:r>
              <a:rPr lang="en-US" sz="2000" dirty="0"/>
              <a:t>POST Details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1D23-99C9-4252-B39D-92639DA7A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+mn-lt"/>
                <a:cs typeface="Courier New" panose="02070309020205020404" pitchFamily="49" charset="0"/>
              </a:rPr>
              <a:t>REQUEST</a:t>
            </a:r>
            <a:endParaRPr lang="nb-NO" altLang="en-US" b="1" dirty="0">
              <a:latin typeface="+mn-lt"/>
              <a:cs typeface="Courier New" panose="02070309020205020404" pitchFamily="49" charset="0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 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https://server.org/fhir/Patient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>
                <a:latin typeface="+mn-lt"/>
              </a:rPr>
              <a:t>RESPONSE</a:t>
            </a:r>
            <a:endParaRPr lang="en-GB" b="1" dirty="0">
              <a:latin typeface="+mn-lt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HTTP/1.1 201 Created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932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: W/”1”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Location: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https://server.org/fhir/Patient/1234/_history/1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Last-Modified: Thu, 25 April 2019 13:45:32 GMT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or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OperationOutcome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Resource)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A2192346-0680-43A3-A5EF-0A61C11E8407}"/>
              </a:ext>
            </a:extLst>
          </p:cNvPr>
          <p:cNvSpPr/>
          <p:nvPr/>
        </p:nvSpPr>
        <p:spPr>
          <a:xfrm>
            <a:off x="5895495" y="989013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HTTP Verb + Path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D3EFB1-8D33-41B7-8FF8-DAEB87A9DDA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886200" y="1379916"/>
            <a:ext cx="2014512" cy="4973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ircle.png">
            <a:extLst>
              <a:ext uri="{FF2B5EF4-FFF2-40B4-BE49-F238E27FC236}">
                <a16:creationId xmlns:a16="http://schemas.microsoft.com/office/drawing/2014/main" id="{7C4E4D34-95E1-42DC-91A8-265CE6D9B4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1623687" y="3696031"/>
            <a:ext cx="699655" cy="296109"/>
          </a:xfrm>
          <a:prstGeom prst="rect">
            <a:avLst/>
          </a:prstGeom>
        </p:spPr>
      </p:pic>
      <p:pic>
        <p:nvPicPr>
          <p:cNvPr id="18" name="Picture 17" descr="circle.png">
            <a:extLst>
              <a:ext uri="{FF2B5EF4-FFF2-40B4-BE49-F238E27FC236}">
                <a16:creationId xmlns:a16="http://schemas.microsoft.com/office/drawing/2014/main" id="{325358BD-45C9-4EB1-BC34-07BE8483F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6176107" y="3844085"/>
            <a:ext cx="400306" cy="344893"/>
          </a:xfrm>
          <a:prstGeom prst="rect">
            <a:avLst/>
          </a:prstGeom>
        </p:spPr>
      </p:pic>
      <p:sp>
        <p:nvSpPr>
          <p:cNvPr id="19" name="Cloud 18">
            <a:extLst>
              <a:ext uri="{FF2B5EF4-FFF2-40B4-BE49-F238E27FC236}">
                <a16:creationId xmlns:a16="http://schemas.microsoft.com/office/drawing/2014/main" id="{D1438F7D-0BD9-4098-811C-42A06D55AC99}"/>
              </a:ext>
            </a:extLst>
          </p:cNvPr>
          <p:cNvSpPr/>
          <p:nvPr/>
        </p:nvSpPr>
        <p:spPr>
          <a:xfrm>
            <a:off x="5900712" y="2589979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Assigned version id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ED0EF1-EA13-4191-8D11-AFE3517F022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323342" y="2980882"/>
            <a:ext cx="3582587" cy="74938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9F0FB7-4E55-4CA2-AD8C-8026B86822AB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491634" y="3370952"/>
            <a:ext cx="250066" cy="438642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12">
            <a:extLst>
              <a:ext uri="{FF2B5EF4-FFF2-40B4-BE49-F238E27FC236}">
                <a16:creationId xmlns:a16="http://schemas.microsoft.com/office/drawing/2014/main" id="{2D20508F-6F63-4070-B01D-4B60216EFB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8765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PUT / Update a Resource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6182" y="1829847"/>
            <a:ext cx="5556106" cy="32380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https://server.org/fhir/Patient/1234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922C8-36E9-4D3A-9295-7627CBE8E163}"/>
              </a:ext>
            </a:extLst>
          </p:cNvPr>
          <p:cNvSpPr/>
          <p:nvPr/>
        </p:nvSpPr>
        <p:spPr bwMode="auto">
          <a:xfrm rot="16200000">
            <a:off x="3262940" y="659331"/>
            <a:ext cx="311343" cy="315191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650A9-3F09-4E1A-B346-587A07ABDAF3}"/>
              </a:ext>
            </a:extLst>
          </p:cNvPr>
          <p:cNvSpPr txBox="1"/>
          <p:nvPr/>
        </p:nvSpPr>
        <p:spPr>
          <a:xfrm>
            <a:off x="2983235" y="236895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09C144D-55F0-4F74-8431-CA326891D4AB}"/>
              </a:ext>
            </a:extLst>
          </p:cNvPr>
          <p:cNvSpPr/>
          <p:nvPr/>
        </p:nvSpPr>
        <p:spPr bwMode="auto">
          <a:xfrm rot="5400000">
            <a:off x="5536036" y="1169177"/>
            <a:ext cx="286035" cy="999799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57FDB-D7C6-44E6-BD55-24C9F1A80337}"/>
              </a:ext>
            </a:extLst>
          </p:cNvPr>
          <p:cNvSpPr txBox="1"/>
          <p:nvPr/>
        </p:nvSpPr>
        <p:spPr>
          <a:xfrm>
            <a:off x="5044905" y="126099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ACD859E-CE3E-449E-91B9-4FA3AB9A2000}"/>
              </a:ext>
            </a:extLst>
          </p:cNvPr>
          <p:cNvSpPr txBox="1">
            <a:spLocks/>
          </p:cNvSpPr>
          <p:nvPr/>
        </p:nvSpPr>
        <p:spPr bwMode="auto">
          <a:xfrm>
            <a:off x="614363" y="2710251"/>
            <a:ext cx="8228884" cy="99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PUT on the resource’s identifying URL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Format of the body sent in the Content-Type header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Success response is a 200 (OK)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Location header contains the newly assigned version 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</a:t>
            </a:r>
            <a:r>
              <a:rPr lang="en-US" sz="1600" b="1" dirty="0" err="1"/>
              <a:t>ETag</a:t>
            </a:r>
            <a:r>
              <a:rPr lang="en-US" sz="1600" b="1" dirty="0"/>
              <a:t> header may also contain the newly assigned version id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EB4C096-9A75-4D48-8B7A-4F858F463DEF}"/>
              </a:ext>
            </a:extLst>
          </p:cNvPr>
          <p:cNvSpPr/>
          <p:nvPr/>
        </p:nvSpPr>
        <p:spPr bwMode="auto">
          <a:xfrm rot="16200000">
            <a:off x="6344580" y="1969567"/>
            <a:ext cx="311344" cy="53143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2BD36-A0D2-4580-A582-F122F057DB82}"/>
              </a:ext>
            </a:extLst>
          </p:cNvPr>
          <p:cNvSpPr txBox="1"/>
          <p:nvPr/>
        </p:nvSpPr>
        <p:spPr>
          <a:xfrm>
            <a:off x="6346395" y="2368951"/>
            <a:ext cx="36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id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46793A40-F762-4357-A6FB-D839F4B7E0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915979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</a:t>
            </a:r>
            <a:r>
              <a:rPr lang="en-US" sz="2000" dirty="0"/>
              <a:t>PUT Details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1D23-99C9-4252-B39D-92639DA7A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+mn-lt"/>
                <a:cs typeface="Courier New" panose="02070309020205020404" pitchFamily="49" charset="0"/>
              </a:rPr>
              <a:t>REQUEST</a:t>
            </a:r>
            <a:endParaRPr lang="nb-NO" altLang="en-US" b="1" dirty="0">
              <a:latin typeface="+mn-lt"/>
              <a:cs typeface="Courier New" panose="02070309020205020404" pitchFamily="49" charset="0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https://server.org/fhir/Patient/1234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>
                <a:latin typeface="+mn-lt"/>
              </a:rPr>
              <a:t>RESPONSE</a:t>
            </a:r>
            <a:endParaRPr lang="en-GB" b="1" dirty="0">
              <a:latin typeface="+mn-lt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932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: W/”2”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Location: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https://server.org/fhir/Patient/1234/_history/2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Last-Modified: Thu, 25 April 2019 13:45:32 GMT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or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OperationOutcome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Resource)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A2192346-0680-43A3-A5EF-0A61C11E8407}"/>
              </a:ext>
            </a:extLst>
          </p:cNvPr>
          <p:cNvSpPr/>
          <p:nvPr/>
        </p:nvSpPr>
        <p:spPr>
          <a:xfrm>
            <a:off x="5895495" y="989013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HTTP Verb + Path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D3EFB1-8D33-41B7-8FF8-DAEB87A9DDA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886200" y="1379916"/>
            <a:ext cx="2014512" cy="4959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ircle.png">
            <a:extLst>
              <a:ext uri="{FF2B5EF4-FFF2-40B4-BE49-F238E27FC236}">
                <a16:creationId xmlns:a16="http://schemas.microsoft.com/office/drawing/2014/main" id="{7C4E4D34-95E1-42DC-91A8-265CE6D9B4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1623687" y="3695226"/>
            <a:ext cx="699655" cy="296109"/>
          </a:xfrm>
          <a:prstGeom prst="rect">
            <a:avLst/>
          </a:prstGeom>
        </p:spPr>
      </p:pic>
      <p:pic>
        <p:nvPicPr>
          <p:cNvPr id="18" name="Picture 17" descr="circle.png">
            <a:extLst>
              <a:ext uri="{FF2B5EF4-FFF2-40B4-BE49-F238E27FC236}">
                <a16:creationId xmlns:a16="http://schemas.microsoft.com/office/drawing/2014/main" id="{325358BD-45C9-4EB1-BC34-07BE8483F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6176107" y="3859735"/>
            <a:ext cx="400306" cy="344893"/>
          </a:xfrm>
          <a:prstGeom prst="rect">
            <a:avLst/>
          </a:prstGeom>
        </p:spPr>
      </p:pic>
      <p:sp>
        <p:nvSpPr>
          <p:cNvPr id="19" name="Cloud 18">
            <a:extLst>
              <a:ext uri="{FF2B5EF4-FFF2-40B4-BE49-F238E27FC236}">
                <a16:creationId xmlns:a16="http://schemas.microsoft.com/office/drawing/2014/main" id="{D1438F7D-0BD9-4098-811C-42A06D55AC99}"/>
              </a:ext>
            </a:extLst>
          </p:cNvPr>
          <p:cNvSpPr/>
          <p:nvPr/>
        </p:nvSpPr>
        <p:spPr>
          <a:xfrm>
            <a:off x="5900712" y="2589979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Next version id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ED0EF1-EA13-4191-8D11-AFE3517F022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323342" y="2980882"/>
            <a:ext cx="3582587" cy="74938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9F0FB7-4E55-4CA2-AD8C-8026B86822AB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491634" y="3370952"/>
            <a:ext cx="250066" cy="438642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EF716930-B280-4B32-AF27-4687B6C94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2789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Contents / Agenda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2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Background and Helpful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FHIR Resources – a little review and a deeper dive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Interoperability Paradigms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sz="1600" dirty="0">
                <a:latin typeface="Arial" panose="020B0604020202020204" pitchFamily="34" charset="0"/>
              </a:rPr>
              <a:t>REST, Documents, Messaging and Services/Operations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Searching – a fundamental part of FHIR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FHIR Profiling and Validation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Implementing FHIR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sz="1600" dirty="0">
                <a:latin typeface="Arial" panose="020B0604020202020204" pitchFamily="34" charset="0"/>
              </a:rPr>
              <a:t>Java and C# Code Examples, Building the Spec, Java Reference Source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Final Thoughts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C77159C6-A782-4031-9775-13E5711B8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2716545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Version Aware Updates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http://hl7.org/fhir/http.html#concurrency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4303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If-Match header </a:t>
            </a:r>
            <a:r>
              <a:rPr lang="en-US" sz="1400" b="1" dirty="0">
                <a:sym typeface="Wingdings" panose="05000000000000000000" pitchFamily="2" charset="2"/>
              </a:rPr>
              <a:t> u</a:t>
            </a:r>
            <a:r>
              <a:rPr lang="en-US" sz="1400" b="1" dirty="0"/>
              <a:t>ses </a:t>
            </a:r>
            <a:r>
              <a:rPr lang="en-US" sz="1400" b="1" dirty="0" err="1"/>
              <a:t>ETag</a:t>
            </a:r>
            <a:r>
              <a:rPr lang="en-US" sz="1400" b="1" dirty="0"/>
              <a:t> value from most recent create, read or update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cs typeface="Courier New" panose="02070309020205020404" pitchFamily="49" charset="0"/>
              </a:rPr>
              <a:t>REQUEST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If-Match: W/”2”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/>
              <a:t>RESPONSE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the given version id matches, perform update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GB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return an 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HTTP/1.1 412 Precondition Failed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279464B0-FFE2-4C85-9072-75E9324A93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93853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Update as Create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http://hl7.org/fhir/http.html#upsert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2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Server MAY allow clients to PUT a resource that does not yet exist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Allows client to define the resource id on the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cs typeface="Courier New" panose="02070309020205020404" pitchFamily="49" charset="0"/>
              </a:rPr>
              <a:t>REQUEST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https://server.org/fhir/Patient/client1234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/>
              <a:t>RESPONSE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resource does not exist and server supports, create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GB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supported, return an 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HTTP/1.1 405 Method Not allowed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61</a:t>
            </a:fld>
            <a:endParaRPr lang="en-US" altLang="en-US"/>
          </a:p>
        </p:txBody>
      </p:sp>
      <p:pic>
        <p:nvPicPr>
          <p:cNvPr id="6" name="Picture 5" descr="circle.png">
            <a:extLst>
              <a:ext uri="{FF2B5EF4-FFF2-40B4-BE49-F238E27FC236}">
                <a16:creationId xmlns:a16="http://schemas.microsoft.com/office/drawing/2014/main" id="{E71CB360-D0D4-4EEC-9842-6CE3D57E0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4897902" y="2225512"/>
            <a:ext cx="1371280" cy="346238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803B2C4B-B2FB-42E1-B6DD-28FE76656172}"/>
              </a:ext>
            </a:extLst>
          </p:cNvPr>
          <p:cNvSpPr/>
          <p:nvPr/>
        </p:nvSpPr>
        <p:spPr>
          <a:xfrm>
            <a:off x="6831399" y="1173831"/>
            <a:ext cx="1681975" cy="1051681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Client resource id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A2D329-A5C9-457B-8C6B-5DDE1EB0EC2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888182" y="1699672"/>
            <a:ext cx="948434" cy="52584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92E8CF1A-B1E7-4105-9DA4-D6EE601AC3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130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Conditional Create Operation </a:t>
            </a:r>
            <a:r>
              <a:rPr lang="en-US" sz="1800" b="0" dirty="0">
                <a:highlight>
                  <a:srgbClr val="FFFF00"/>
                </a:highlight>
              </a:rPr>
              <a:t>(Trial Use)</a:t>
            </a:r>
            <a:br>
              <a:rPr lang="en-US" sz="1800" b="0" dirty="0">
                <a:highlight>
                  <a:srgbClr val="FFFF00"/>
                </a:highlight>
              </a:rPr>
            </a:br>
            <a:r>
              <a:rPr lang="en-US" sz="1800" b="0" dirty="0">
                <a:hlinkClick r:id="rId2"/>
              </a:rPr>
              <a:t>http://hl7.org/fhir/http.html#ccreate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Search criteria is defined in ‘If-None-Exist’ header</a:t>
            </a:r>
          </a:p>
          <a:p>
            <a:pPr marL="56832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6832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If-None-Exist: family=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Smith&amp;given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John&amp;birthdate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=1955-01-12</a:t>
            </a:r>
          </a:p>
          <a:p>
            <a:pPr marL="56832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8325" indent="0">
              <a:spcBef>
                <a:spcPts val="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8325" indent="0">
              <a:spcBef>
                <a:spcPts val="0"/>
              </a:spcBef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Before processing the create, perform a search using the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</a:rPr>
              <a:t>No Match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 Process create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One Match  Ignore create and return HTTP/1.1 200 OK</a:t>
            </a:r>
          </a:p>
          <a:p>
            <a:pPr lvl="1">
              <a:buFont typeface="Wingdings" panose="05000000000000000000" pitchFamily="2" charset="2"/>
              <a:buChar char="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Multiple Matches  Error! Return HTTP/1.1 412 Precondition Failed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62</a:t>
            </a:fld>
            <a:endParaRPr lang="en-US" altLang="en-US"/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68D69413-55AA-40E1-9EA9-729EEF693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523497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Conditional Update Operation </a:t>
            </a:r>
            <a:r>
              <a:rPr lang="en-US" sz="1800" b="0" dirty="0">
                <a:highlight>
                  <a:srgbClr val="FFFF00"/>
                </a:highlight>
              </a:rPr>
              <a:t>(Trial Use)</a:t>
            </a:r>
            <a:br>
              <a:rPr lang="en-US" sz="1800" b="0" dirty="0">
                <a:highlight>
                  <a:srgbClr val="FFFF00"/>
                </a:highlight>
              </a:rPr>
            </a:br>
            <a:r>
              <a:rPr lang="en-US" sz="1800" b="0" dirty="0">
                <a:hlinkClick r:id="rId2"/>
              </a:rPr>
              <a:t>http://hl7.org/fhir/http.html#cond-update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53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Search criteria is defined in update URL path (same as search operation)</a:t>
            </a:r>
          </a:p>
          <a:p>
            <a:pPr marL="56832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https://server.org/fhir/Patient/1234?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family=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Smith&amp;given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John&amp;birthdate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=1955-01-12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</a:p>
          <a:p>
            <a:pPr marL="56832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8325" indent="0">
              <a:spcBef>
                <a:spcPts val="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8325" indent="0">
              <a:spcBef>
                <a:spcPts val="0"/>
              </a:spcBef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  <a:endParaRPr 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Before processing the update, perform a search using the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</a:rPr>
              <a:t>No Match and no id in URL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 Process as a create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No Match and id is in URL  Process as an update, or update as create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One Match  Process update</a:t>
            </a:r>
          </a:p>
          <a:p>
            <a:pPr lvl="1">
              <a:buFont typeface="Wingdings" panose="05000000000000000000" pitchFamily="2" charset="2"/>
              <a:buChar char="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Multiple Matches  Error! Return HTTP/1.1 412 Precondition Failed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63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5039E107-614A-4A2D-BEDF-A33EBC042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067939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Conditional Delete Operation </a:t>
            </a:r>
            <a:r>
              <a:rPr lang="en-US" sz="2000" b="0" dirty="0"/>
              <a:t>(Trial Use)</a:t>
            </a:r>
            <a:br>
              <a:rPr lang="en-US" sz="2000" b="0" dirty="0"/>
            </a:br>
            <a:r>
              <a:rPr lang="en-US" sz="1800" b="0" dirty="0">
                <a:hlinkClick r:id="rId2"/>
              </a:rPr>
              <a:t>http://hl7.org/fhir/http.html#3.1.0.7.1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161" y="1264517"/>
            <a:ext cx="8183086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Search criteria is defined in delete URL path (same as search operation)</a:t>
            </a:r>
          </a:p>
          <a:p>
            <a:pPr marL="46037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https://server.org/fhir/Patient/1234?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family=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Smith&amp;given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John&amp;birthdate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=1955-01-12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</a:p>
          <a:p>
            <a:pPr marL="46037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Before processing the delete, perform a search using the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</a:rPr>
              <a:t>No Match or One Match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 Process delete</a:t>
            </a:r>
          </a:p>
          <a:p>
            <a:pPr lvl="1">
              <a:buFont typeface="Wingdings" panose="05000000000000000000" pitchFamily="2" charset="2"/>
              <a:buChar char=""/>
            </a:pP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Multiple Matches (supported)  Delete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ALL</a:t>
            </a: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 matching resources</a:t>
            </a:r>
          </a:p>
          <a:p>
            <a:pPr lvl="1">
              <a:buFont typeface="Wingdings" panose="05000000000000000000" pitchFamily="2" charset="2"/>
              <a:buChar char="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Multiple Matches (not supported)  Error! Return HTTP/1.1 412 Precondition Failed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64</a:t>
            </a:fld>
            <a:endParaRPr lang="en-US" altLang="en-US"/>
          </a:p>
        </p:txBody>
      </p:sp>
      <p:pic>
        <p:nvPicPr>
          <p:cNvPr id="6" name="Picture 5" descr="circle.png">
            <a:extLst>
              <a:ext uri="{FF2B5EF4-FFF2-40B4-BE49-F238E27FC236}">
                <a16:creationId xmlns:a16="http://schemas.microsoft.com/office/drawing/2014/main" id="{B578AA8F-E9FC-4F71-B282-B0842ECDA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4132800" y="2863837"/>
            <a:ext cx="3334442" cy="551211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4D9D8F5D-C281-45E2-B38D-77862679FC58}"/>
              </a:ext>
            </a:extLst>
          </p:cNvPr>
          <p:cNvSpPr/>
          <p:nvPr/>
        </p:nvSpPr>
        <p:spPr>
          <a:xfrm>
            <a:off x="7462025" y="2082032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  CAUTION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52F143-F516-41E0-BE49-3E0F02634DF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616685" y="2472935"/>
            <a:ext cx="850557" cy="45430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Radioactive">
            <a:extLst>
              <a:ext uri="{FF2B5EF4-FFF2-40B4-BE49-F238E27FC236}">
                <a16:creationId xmlns:a16="http://schemas.microsoft.com/office/drawing/2014/main" id="{81643155-CBD6-4DA7-9116-B4255A414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6098" y="2305250"/>
            <a:ext cx="335368" cy="335368"/>
          </a:xfrm>
          <a:prstGeom prst="rect">
            <a:avLst/>
          </a:prstGeom>
        </p:spPr>
      </p:pic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85105458-76E0-4B04-AEE0-78998C90D4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6269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Delete (is it really gone?)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6" y="1236102"/>
            <a:ext cx="8229601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Delete - </a:t>
            </a:r>
            <a:r>
              <a:rPr lang="en-US" sz="1600" dirty="0">
                <a:hlinkClick r:id="rId2"/>
              </a:rPr>
              <a:t>http://hl7.org/fhir/http.html#delete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Reading a resource that </a:t>
            </a:r>
            <a:r>
              <a:rPr lang="en-US" sz="1600" b="1" u="sng" dirty="0"/>
              <a:t>does not exist </a:t>
            </a:r>
            <a:r>
              <a:rPr lang="en-US" sz="1600" b="1" dirty="0"/>
              <a:t>returns an HTTP/1.1 404 Not Found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Reading a </a:t>
            </a:r>
            <a:r>
              <a:rPr lang="en-US" sz="1600" b="1" u="sng" dirty="0"/>
              <a:t>deleted</a:t>
            </a:r>
            <a:r>
              <a:rPr lang="en-US" sz="1600" b="1" dirty="0"/>
              <a:t> resource returns an HTTP/1.1 410 Gone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Deleted resources are </a:t>
            </a:r>
            <a:r>
              <a:rPr lang="en-US" sz="1600" b="1" u="sng" dirty="0"/>
              <a:t>not</a:t>
            </a:r>
            <a:r>
              <a:rPr lang="en-US" sz="1600" b="1" dirty="0"/>
              <a:t> returned in a search response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history operation will return an empty entry for any deleted resource version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Deleted resources may be “undeleted” using an update operation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65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E9929-14B7-4608-B976-50A449D83D00}"/>
              </a:ext>
            </a:extLst>
          </p:cNvPr>
          <p:cNvSpPr txBox="1"/>
          <p:nvPr/>
        </p:nvSpPr>
        <p:spPr>
          <a:xfrm>
            <a:off x="613647" y="3664689"/>
            <a:ext cx="742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Deleting a resource simply makes a new version of the resource “marked” as deleted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1D83C43D-9B3A-4C25-AF89-0224605090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9272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</a:t>
            </a:r>
            <a:r>
              <a:rPr lang="en-US" altLang="en-US" sz="2000" dirty="0">
                <a:latin typeface="Arial" panose="020B0604020202020204" pitchFamily="34" charset="0"/>
              </a:rPr>
              <a:t>– Version History and Revival (review)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http://hl7.org/fhir/http.html#history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0E0AE-B25A-49F9-930E-19B0F8DF997F}"/>
              </a:ext>
            </a:extLst>
          </p:cNvPr>
          <p:cNvSpPr/>
          <p:nvPr/>
        </p:nvSpPr>
        <p:spPr bwMode="auto">
          <a:xfrm>
            <a:off x="614363" y="1190657"/>
            <a:ext cx="2100269" cy="997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1234, v13 </a:t>
            </a:r>
            <a:r>
              <a:rPr lang="en-US" sz="900" dirty="0"/>
              <a:t>– 2019-04-15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C5C35-48D7-4D3A-A911-4A169D69CB8D}"/>
              </a:ext>
            </a:extLst>
          </p:cNvPr>
          <p:cNvSpPr/>
          <p:nvPr/>
        </p:nvSpPr>
        <p:spPr bwMode="auto">
          <a:xfrm>
            <a:off x="882653" y="1571657"/>
            <a:ext cx="2100269" cy="997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1234, v14 </a:t>
            </a:r>
            <a:r>
              <a:rPr lang="en-US" sz="900" dirty="0"/>
              <a:t>– 2019-04-16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1D2BA-E6AF-4522-87F7-19A380A93E5B}"/>
              </a:ext>
            </a:extLst>
          </p:cNvPr>
          <p:cNvSpPr/>
          <p:nvPr/>
        </p:nvSpPr>
        <p:spPr>
          <a:xfrm>
            <a:off x="2976562" y="1574886"/>
            <a:ext cx="5060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14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11A0DD-B0D4-4F98-8F08-BA1BBFA5C9B8}"/>
              </a:ext>
            </a:extLst>
          </p:cNvPr>
          <p:cNvSpPr/>
          <p:nvPr/>
        </p:nvSpPr>
        <p:spPr>
          <a:xfrm>
            <a:off x="2714632" y="1196486"/>
            <a:ext cx="4920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13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E6E17-7470-457E-9FAA-E25A1336A2F5}"/>
              </a:ext>
            </a:extLst>
          </p:cNvPr>
          <p:cNvSpPr/>
          <p:nvPr/>
        </p:nvSpPr>
        <p:spPr>
          <a:xfrm>
            <a:off x="3241673" y="1972105"/>
            <a:ext cx="5028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4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15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B2216E-01A3-4938-A237-8D8E92A70349}"/>
              </a:ext>
            </a:extLst>
          </p:cNvPr>
          <p:cNvSpPr/>
          <p:nvPr/>
        </p:nvSpPr>
        <p:spPr>
          <a:xfrm>
            <a:off x="1889127" y="4210120"/>
            <a:ext cx="58802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PUT /server.org/fhir/Patient/</a:t>
            </a:r>
            <a:r>
              <a:rPr lang="en-US" sz="16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 (it’s alive)</a:t>
            </a:r>
            <a:endParaRPr lang="en-US" sz="1600" b="1" dirty="0">
              <a:solidFill>
                <a:srgbClr val="636360"/>
              </a:solidFill>
            </a:endParaRPr>
          </a:p>
        </p:txBody>
      </p:sp>
      <p:cxnSp>
        <p:nvCxnSpPr>
          <p:cNvPr id="13" name="Elbow Connector 20">
            <a:extLst>
              <a:ext uri="{FF2B5EF4-FFF2-40B4-BE49-F238E27FC236}">
                <a16:creationId xmlns:a16="http://schemas.microsoft.com/office/drawing/2014/main" id="{CA09F3BA-ED45-4D28-9E36-A12B2FCEBB45}"/>
              </a:ext>
            </a:extLst>
          </p:cNvPr>
          <p:cNvCxnSpPr>
            <a:cxnSpLocks/>
            <a:stCxn id="12" idx="0"/>
            <a:endCxn id="17" idx="3"/>
          </p:cNvCxnSpPr>
          <p:nvPr/>
        </p:nvCxnSpPr>
        <p:spPr bwMode="auto">
          <a:xfrm rot="16200000" flipV="1">
            <a:off x="4168135" y="3549004"/>
            <a:ext cx="762070" cy="560161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04040-1ECB-4F3C-A636-51D6D56D9B1C}"/>
              </a:ext>
            </a:extLst>
          </p:cNvPr>
          <p:cNvSpPr/>
          <p:nvPr/>
        </p:nvSpPr>
        <p:spPr bwMode="auto">
          <a:xfrm>
            <a:off x="1144583" y="1969534"/>
            <a:ext cx="2097090" cy="997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1234, v15 </a:t>
            </a:r>
            <a:r>
              <a:rPr lang="en-US" sz="900" dirty="0"/>
              <a:t>– 2019-04-17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215D78-103A-4EF6-A3EE-E2BD00EA75C1}"/>
              </a:ext>
            </a:extLst>
          </p:cNvPr>
          <p:cNvSpPr/>
          <p:nvPr/>
        </p:nvSpPr>
        <p:spPr bwMode="auto">
          <a:xfrm>
            <a:off x="1489074" y="2350535"/>
            <a:ext cx="2097090" cy="99729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1234</a:t>
            </a:r>
            <a:r>
              <a:rPr lang="en-US" sz="1200" b="1" dirty="0">
                <a:solidFill>
                  <a:schemeClr val="bg1"/>
                </a:solidFill>
              </a:rPr>
              <a:t>, v16 </a:t>
            </a:r>
            <a:r>
              <a:rPr lang="en-US" sz="900" b="1" dirty="0">
                <a:solidFill>
                  <a:schemeClr val="bg1"/>
                </a:solidFill>
              </a:rPr>
              <a:t>– 2019-04-18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 dirty="0">
              <a:solidFill>
                <a:srgbClr val="63636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 dirty="0">
              <a:solidFill>
                <a:srgbClr val="63636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636360"/>
                </a:solidFill>
              </a:rPr>
              <a:t>                    </a:t>
            </a:r>
            <a:endParaRPr lang="en-US" sz="1400" b="1" dirty="0">
              <a:solidFill>
                <a:srgbClr val="6363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98F1B-F31E-4CAB-A20B-33AA1B026713}"/>
              </a:ext>
            </a:extLst>
          </p:cNvPr>
          <p:cNvSpPr/>
          <p:nvPr/>
        </p:nvSpPr>
        <p:spPr>
          <a:xfrm>
            <a:off x="3586164" y="2380802"/>
            <a:ext cx="5028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4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16 (gets deleted)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401FB-6B9E-49A2-A8A1-CFE0379C68DA}"/>
              </a:ext>
            </a:extLst>
          </p:cNvPr>
          <p:cNvSpPr/>
          <p:nvPr/>
        </p:nvSpPr>
        <p:spPr bwMode="auto">
          <a:xfrm>
            <a:off x="1889127" y="2807733"/>
            <a:ext cx="2379962" cy="128063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</a:t>
            </a:r>
            <a:r>
              <a:rPr lang="en-US" sz="1200" b="1" dirty="0"/>
              <a:t>, v17 </a:t>
            </a:r>
            <a:r>
              <a:rPr lang="en-US" sz="900" b="1" dirty="0"/>
              <a:t>– 2019-04-19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DB9ECC-EF2C-4983-BB7F-D486CB6685EC}"/>
              </a:ext>
            </a:extLst>
          </p:cNvPr>
          <p:cNvSpPr/>
          <p:nvPr/>
        </p:nvSpPr>
        <p:spPr>
          <a:xfrm>
            <a:off x="4269088" y="2811217"/>
            <a:ext cx="45241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17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413EED3-61D5-4158-8FF9-5DC4669C65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964845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</a:t>
            </a:r>
            <a:r>
              <a:rPr lang="en-US" sz="2000" dirty="0" err="1"/>
              <a:t>OperationOutcome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5" y="1208394"/>
            <a:ext cx="8229599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When something goes wrong … return the </a:t>
            </a:r>
            <a:r>
              <a:rPr lang="en-US" sz="1600" b="1" dirty="0" err="1"/>
              <a:t>OperationOutcome</a:t>
            </a:r>
            <a:r>
              <a:rPr lang="en-US" sz="1600" b="1" dirty="0"/>
              <a:t> resource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BC3D1-CA5A-4E76-849A-1B6D2667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87" y="1732369"/>
            <a:ext cx="8050025" cy="227909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925E567-4213-4D8C-9D62-DBC4D874B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954083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0EEB34-12CC-47D6-B859-762B09B2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</a:t>
            </a:r>
            <a:r>
              <a:rPr lang="en-US" sz="2000" dirty="0" err="1"/>
              <a:t>CapabilityStatement</a:t>
            </a:r>
            <a:br>
              <a:rPr lang="en-US" sz="2000" dirty="0"/>
            </a:br>
            <a:r>
              <a:rPr lang="en-US" b="0" dirty="0">
                <a:hlinkClick r:id="rId2"/>
              </a:rPr>
              <a:t>http://hl7.org/fhir/capabilitystatement.html</a:t>
            </a:r>
            <a:r>
              <a:rPr lang="en-US" b="0" dirty="0"/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0D04C0-939F-46FA-994E-09F5F9BED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Which FHIR version?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What Resources?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What search parameters?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What formats?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Type of server/client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Who can I contact?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Software name</a:t>
            </a:r>
          </a:p>
          <a:p>
            <a:pPr marL="284163" lvl="1">
              <a:spcBef>
                <a:spcPts val="0"/>
              </a:spcBef>
            </a:pPr>
            <a:r>
              <a:rPr lang="en-US" sz="1400" b="1" dirty="0"/>
              <a:t>…</a:t>
            </a:r>
            <a:endParaRPr lang="en-US" b="1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4DB08E0-F96B-4CAA-8AB3-218969AB25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80554-1F54-4D52-ABA1-155D2915B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E8EA9-A7F0-4386-BA0B-ADB6F527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6" y="971750"/>
            <a:ext cx="2704762" cy="32000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8E5F6A-816C-4EC8-AC7B-76803D25D0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43719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D22B83-220E-4AF5-9090-D45E5998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94" y="881063"/>
            <a:ext cx="2036494" cy="204977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Documents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7B1302D-6439-41CA-A16B-8B5DA9C6A6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61643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Background and</a:t>
            </a:r>
            <a:br>
              <a:rPr lang="en-US" sz="2800" dirty="0">
                <a:ea typeface="+mj-ea"/>
              </a:rPr>
            </a:br>
            <a:r>
              <a:rPr lang="en-US" sz="2800" dirty="0">
                <a:ea typeface="+mj-ea"/>
              </a:rPr>
              <a:t>Helpful Resources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7</a:t>
            </a:fld>
            <a:endParaRPr lang="en-US" alt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AE0542D1-B14D-4AFB-9770-CB7FFC2E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149" y="881063"/>
            <a:ext cx="1330739" cy="2032000"/>
          </a:xfrm>
          <a:prstGeom prst="rect">
            <a:avLst/>
          </a:prstGeom>
        </p:spPr>
      </p:pic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DF825859-BD12-4D3C-AADE-CF86E498A1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http://hl7.org/fhir/documents.html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Similar in structure to CDA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collection of resources bound together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Root is a “Composition” Resource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Just like the CDA header section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Uses the Bundle Resource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Special operation for handling documents: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b="1" dirty="0"/>
              <a:t>$document </a:t>
            </a:r>
            <a:r>
              <a:rPr lang="en-US" sz="1600" dirty="0"/>
              <a:t>– Generate a document Bundle from a Composition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Defines a single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Can be signed, authenticated, etc.</a:t>
            </a:r>
            <a:endParaRPr lang="en-US" b="1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10F3008A-918C-492B-8DB0-F6110B2CE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7" name="Picture 6" descr="circle.png">
            <a:extLst>
              <a:ext uri="{FF2B5EF4-FFF2-40B4-BE49-F238E27FC236}">
                <a16:creationId xmlns:a16="http://schemas.microsoft.com/office/drawing/2014/main" id="{326BD98E-148C-4325-B168-B9A81EF5B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798358" y="3225740"/>
            <a:ext cx="2182442" cy="5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Discharge Summary Example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 sz="500"/>
              <a:pPr/>
              <a:t>71</a:t>
            </a:fld>
            <a:endParaRPr lang="en-US" altLang="en-US" sz="500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EB3AC39D-37C0-42C1-84D5-845EF80F3BD1}"/>
              </a:ext>
            </a:extLst>
          </p:cNvPr>
          <p:cNvSpPr/>
          <p:nvPr/>
        </p:nvSpPr>
        <p:spPr>
          <a:xfrm>
            <a:off x="545994" y="864395"/>
            <a:ext cx="7955425" cy="3768162"/>
          </a:xfrm>
          <a:prstGeom prst="flowChartProcess">
            <a:avLst/>
          </a:prstGeom>
          <a:noFill/>
          <a:ln w="412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F54308-72FD-47A2-B77D-F46E2BBDE65F}"/>
              </a:ext>
            </a:extLst>
          </p:cNvPr>
          <p:cNvSpPr/>
          <p:nvPr/>
        </p:nvSpPr>
        <p:spPr>
          <a:xfrm>
            <a:off x="3292637" y="1134577"/>
            <a:ext cx="1367735" cy="373835"/>
          </a:xfrm>
          <a:prstGeom prst="rect">
            <a:avLst/>
          </a:prstGeom>
          <a:solidFill>
            <a:schemeClr val="accent1">
              <a:lumMod val="1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Dr. Bernard</a:t>
            </a:r>
            <a:br>
              <a:rPr lang="en-US" sz="1400" dirty="0"/>
            </a:br>
            <a:r>
              <a:rPr lang="en-US" sz="700" dirty="0"/>
              <a:t>Practitioner</a:t>
            </a:r>
            <a:endParaRPr lang="nl-NL" sz="7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6F5943-C5F0-4A6C-9002-B0642A9AD3E8}"/>
              </a:ext>
            </a:extLst>
          </p:cNvPr>
          <p:cNvSpPr/>
          <p:nvPr/>
        </p:nvSpPr>
        <p:spPr>
          <a:xfrm>
            <a:off x="5804804" y="1262917"/>
            <a:ext cx="1367519" cy="452629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Patient Mary</a:t>
            </a:r>
            <a:br>
              <a:rPr lang="en-US" sz="1400" dirty="0"/>
            </a:br>
            <a:r>
              <a:rPr lang="en-US" sz="700" dirty="0"/>
              <a:t>Patient</a:t>
            </a:r>
            <a:endParaRPr lang="nl-NL" sz="7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E0E15E-875A-4B99-8A8A-F85F038A37D2}"/>
              </a:ext>
            </a:extLst>
          </p:cNvPr>
          <p:cNvSpPr/>
          <p:nvPr/>
        </p:nvSpPr>
        <p:spPr>
          <a:xfrm>
            <a:off x="3884141" y="3598572"/>
            <a:ext cx="1375717" cy="599671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Discharge Meds</a:t>
            </a:r>
            <a:br>
              <a:rPr lang="en-US" sz="1400" dirty="0"/>
            </a:br>
            <a:r>
              <a:rPr lang="en-US" sz="700" dirty="0"/>
              <a:t>list</a:t>
            </a:r>
            <a:endParaRPr lang="nl-NL" sz="7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8B25A3-F43B-41F5-9AE9-034DBB94734D}"/>
              </a:ext>
            </a:extLst>
          </p:cNvPr>
          <p:cNvSpPr/>
          <p:nvPr/>
        </p:nvSpPr>
        <p:spPr>
          <a:xfrm>
            <a:off x="3840447" y="2749210"/>
            <a:ext cx="1366518" cy="441463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Vital Signs</a:t>
            </a:r>
            <a:br>
              <a:rPr lang="en-US" sz="1400" dirty="0"/>
            </a:br>
            <a:r>
              <a:rPr lang="en-US" sz="700" dirty="0"/>
              <a:t>list</a:t>
            </a:r>
            <a:endParaRPr lang="nl-NL" sz="700" dirty="0"/>
          </a:p>
        </p:txBody>
      </p:sp>
      <p:grpSp>
        <p:nvGrpSpPr>
          <p:cNvPr id="15377" name="Group 15376">
            <a:extLst>
              <a:ext uri="{FF2B5EF4-FFF2-40B4-BE49-F238E27FC236}">
                <a16:creationId xmlns:a16="http://schemas.microsoft.com/office/drawing/2014/main" id="{F9C9F717-8D9F-4009-8FC6-A0B284E01D31}"/>
              </a:ext>
            </a:extLst>
          </p:cNvPr>
          <p:cNvGrpSpPr/>
          <p:nvPr/>
        </p:nvGrpSpPr>
        <p:grpSpPr>
          <a:xfrm>
            <a:off x="6651402" y="2000237"/>
            <a:ext cx="1367519" cy="959725"/>
            <a:chOff x="5526170" y="2180211"/>
            <a:chExt cx="1367519" cy="95972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F12ECB-9684-40F3-8394-EB07AF02EFA5}"/>
                </a:ext>
              </a:extLst>
            </p:cNvPr>
            <p:cNvSpPr/>
            <p:nvPr/>
          </p:nvSpPr>
          <p:spPr>
            <a:xfrm>
              <a:off x="5526170" y="2180211"/>
              <a:ext cx="1361138" cy="45262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Pulse</a:t>
              </a:r>
              <a:br>
                <a:rPr lang="en-US" sz="1400" dirty="0"/>
              </a:br>
              <a:r>
                <a:rPr lang="en-US" sz="700" dirty="0"/>
                <a:t>Observation</a:t>
              </a:r>
              <a:endParaRPr lang="nl-NL" sz="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20AF9F1-13D0-4CE9-8A23-5BD7E86FC167}"/>
                </a:ext>
              </a:extLst>
            </p:cNvPr>
            <p:cNvSpPr/>
            <p:nvPr/>
          </p:nvSpPr>
          <p:spPr>
            <a:xfrm>
              <a:off x="5526170" y="2687307"/>
              <a:ext cx="1367519" cy="45262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BP</a:t>
              </a:r>
              <a:br>
                <a:rPr lang="en-US" sz="1400" dirty="0"/>
              </a:br>
              <a:r>
                <a:rPr lang="en-US" sz="700" dirty="0"/>
                <a:t>Observation</a:t>
              </a:r>
              <a:endParaRPr lang="nl-NL" sz="700" dirty="0"/>
            </a:p>
          </p:txBody>
        </p:sp>
      </p:grpSp>
      <p:grpSp>
        <p:nvGrpSpPr>
          <p:cNvPr id="15383" name="Group 15382">
            <a:extLst>
              <a:ext uri="{FF2B5EF4-FFF2-40B4-BE49-F238E27FC236}">
                <a16:creationId xmlns:a16="http://schemas.microsoft.com/office/drawing/2014/main" id="{0D16CCDD-29F1-4D43-A915-2170B28B9A4F}"/>
              </a:ext>
            </a:extLst>
          </p:cNvPr>
          <p:cNvGrpSpPr/>
          <p:nvPr/>
        </p:nvGrpSpPr>
        <p:grpSpPr>
          <a:xfrm>
            <a:off x="6648684" y="3240744"/>
            <a:ext cx="1418398" cy="908584"/>
            <a:chOff x="5526170" y="3474940"/>
            <a:chExt cx="1418398" cy="90858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F50BA4-8BD6-4C7A-AF0A-137F605087B5}"/>
                </a:ext>
              </a:extLst>
            </p:cNvPr>
            <p:cNvSpPr/>
            <p:nvPr/>
          </p:nvSpPr>
          <p:spPr>
            <a:xfrm>
              <a:off x="5529597" y="3474940"/>
              <a:ext cx="1414971" cy="425038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Dyclofenac</a:t>
              </a:r>
              <a:br>
                <a:rPr lang="en-US" sz="1400" dirty="0"/>
              </a:br>
              <a:r>
                <a:rPr lang="en-US" sz="700" dirty="0" err="1"/>
                <a:t>MedicationOrder</a:t>
              </a:r>
              <a:endParaRPr lang="nl-NL" sz="7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312398-0ABB-41BC-908B-A7414D9A85E2}"/>
                </a:ext>
              </a:extLst>
            </p:cNvPr>
            <p:cNvSpPr/>
            <p:nvPr/>
          </p:nvSpPr>
          <p:spPr>
            <a:xfrm>
              <a:off x="5526170" y="3958486"/>
              <a:ext cx="1414971" cy="425038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Tamsulosin</a:t>
              </a:r>
              <a:br>
                <a:rPr lang="en-US" sz="1400" dirty="0"/>
              </a:br>
              <a:r>
                <a:rPr lang="en-US" sz="700" dirty="0" err="1"/>
                <a:t>MedicationOrder</a:t>
              </a:r>
              <a:endParaRPr lang="nl-NL" sz="7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8422F5D-E20B-4365-BBB2-E7478CCD7C9B}"/>
              </a:ext>
            </a:extLst>
          </p:cNvPr>
          <p:cNvSpPr/>
          <p:nvPr/>
        </p:nvSpPr>
        <p:spPr>
          <a:xfrm>
            <a:off x="4002602" y="2006400"/>
            <a:ext cx="1367519" cy="441234"/>
          </a:xfrm>
          <a:prstGeom prst="rect">
            <a:avLst/>
          </a:prstGeom>
          <a:solidFill>
            <a:srgbClr val="C000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Kidney Stones</a:t>
            </a:r>
            <a:br>
              <a:rPr lang="en-US" sz="1400" dirty="0"/>
            </a:br>
            <a:r>
              <a:rPr lang="en-US" sz="700" dirty="0"/>
              <a:t>Condition</a:t>
            </a:r>
            <a:endParaRPr lang="nl-NL" sz="7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53E973-4F2A-42DF-8A67-488F6BA1C149}"/>
              </a:ext>
            </a:extLst>
          </p:cNvPr>
          <p:cNvGrpSpPr/>
          <p:nvPr/>
        </p:nvGrpSpPr>
        <p:grpSpPr>
          <a:xfrm>
            <a:off x="642581" y="955664"/>
            <a:ext cx="1414971" cy="3571787"/>
            <a:chOff x="467544" y="1129735"/>
            <a:chExt cx="1800200" cy="352839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0568B42-05E0-41DF-B076-DB78DC465130}"/>
                </a:ext>
              </a:extLst>
            </p:cNvPr>
            <p:cNvSpPr/>
            <p:nvPr/>
          </p:nvSpPr>
          <p:spPr>
            <a:xfrm>
              <a:off x="467544" y="1129735"/>
              <a:ext cx="1800200" cy="3528392"/>
            </a:xfrm>
            <a:prstGeom prst="rect">
              <a:avLst/>
            </a:prstGeom>
            <a:solidFill>
              <a:srgbClr val="00206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Discharge</a:t>
              </a:r>
            </a:p>
            <a:p>
              <a:pPr algn="ctr"/>
              <a:r>
                <a:rPr lang="en-US" sz="1400" dirty="0"/>
                <a:t>Summary</a:t>
              </a:r>
              <a:br>
                <a:rPr lang="en-US" sz="1400" dirty="0"/>
              </a:br>
              <a:r>
                <a:rPr lang="en-US" sz="700" dirty="0"/>
                <a:t>Composition</a:t>
              </a:r>
              <a:endParaRPr lang="nl-NL" sz="700" dirty="0"/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31080396-B7CF-47AE-AB17-087D1FD13C85}"/>
                </a:ext>
              </a:extLst>
            </p:cNvPr>
            <p:cNvSpPr/>
            <p:nvPr/>
          </p:nvSpPr>
          <p:spPr>
            <a:xfrm>
              <a:off x="467544" y="2281863"/>
              <a:ext cx="1800200" cy="54451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Chief Complaint</a:t>
              </a:r>
              <a:br>
                <a:rPr lang="en-US" sz="1400" dirty="0"/>
              </a:br>
              <a:r>
                <a:rPr lang="en-US" sz="700" dirty="0"/>
                <a:t>section</a:t>
              </a:r>
              <a:endParaRPr lang="nl-NL" sz="700" dirty="0"/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69DB43CD-0288-4E7A-AC32-EBE73183345F}"/>
                </a:ext>
              </a:extLst>
            </p:cNvPr>
            <p:cNvSpPr/>
            <p:nvPr/>
          </p:nvSpPr>
          <p:spPr>
            <a:xfrm>
              <a:off x="467544" y="3001943"/>
              <a:ext cx="1800200" cy="54622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Physical</a:t>
              </a:r>
              <a:br>
                <a:rPr lang="en-US" sz="1400" dirty="0"/>
              </a:br>
              <a:r>
                <a:rPr lang="en-US" sz="700" dirty="0"/>
                <a:t>section</a:t>
              </a:r>
              <a:endParaRPr lang="nl-NL" sz="700" dirty="0"/>
            </a:p>
          </p:txBody>
        </p:sp>
        <p:sp>
          <p:nvSpPr>
            <p:cNvPr id="44" name="Flowchart: Process 43">
              <a:extLst>
                <a:ext uri="{FF2B5EF4-FFF2-40B4-BE49-F238E27FC236}">
                  <a16:creationId xmlns:a16="http://schemas.microsoft.com/office/drawing/2014/main" id="{819A7CC6-BC1D-43B3-9D37-CCDCB0CEEE43}"/>
                </a:ext>
              </a:extLst>
            </p:cNvPr>
            <p:cNvSpPr/>
            <p:nvPr/>
          </p:nvSpPr>
          <p:spPr>
            <a:xfrm>
              <a:off x="467544" y="3722022"/>
              <a:ext cx="1800200" cy="57420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Medications</a:t>
              </a:r>
              <a:br>
                <a:rPr lang="en-US" sz="1400" dirty="0"/>
              </a:br>
              <a:r>
                <a:rPr lang="en-US" sz="700" dirty="0"/>
                <a:t>section</a:t>
              </a:r>
              <a:endParaRPr lang="nl-NL" sz="700" dirty="0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70690E-CC1B-432D-BADE-1F6648DD9D3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086486" y="1321495"/>
            <a:ext cx="1206151" cy="2325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2DB57DA-59BE-4F99-9360-EBD5871140FA}"/>
              </a:ext>
            </a:extLst>
          </p:cNvPr>
          <p:cNvSpPr txBox="1"/>
          <p:nvPr/>
        </p:nvSpPr>
        <p:spPr>
          <a:xfrm rot="21273572">
            <a:off x="2433679" y="1470297"/>
            <a:ext cx="85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subject</a:t>
            </a:r>
            <a:endParaRPr lang="nl-NL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3C475D-C3C0-4C56-A96D-5850F95BAE55}"/>
              </a:ext>
            </a:extLst>
          </p:cNvPr>
          <p:cNvSpPr txBox="1"/>
          <p:nvPr/>
        </p:nvSpPr>
        <p:spPr>
          <a:xfrm rot="20951394">
            <a:off x="2282223" y="1161147"/>
            <a:ext cx="69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author</a:t>
            </a:r>
            <a:endParaRPr lang="nl-NL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AEAD63-C584-4C9D-9986-51ED0AD20002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057552" y="1489232"/>
            <a:ext cx="3747252" cy="3436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3497EBF-1043-43F2-8A86-9A2CF967B72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 flipV="1">
            <a:off x="2057552" y="2227017"/>
            <a:ext cx="1945050" cy="1705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252FF15-71E9-40CB-BCA3-B3637276B6FA}"/>
              </a:ext>
            </a:extLst>
          </p:cNvPr>
          <p:cNvSpPr txBox="1"/>
          <p:nvPr/>
        </p:nvSpPr>
        <p:spPr>
          <a:xfrm rot="21357382">
            <a:off x="2625253" y="2021542"/>
            <a:ext cx="611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A68E20-A79D-4F8D-A271-44900BC53975}"/>
              </a:ext>
            </a:extLst>
          </p:cNvPr>
          <p:cNvCxnSpPr>
            <a:cxnSpLocks/>
            <a:stCxn id="43" idx="3"/>
            <a:endCxn id="32" idx="1"/>
          </p:cNvCxnSpPr>
          <p:nvPr/>
        </p:nvCxnSpPr>
        <p:spPr>
          <a:xfrm flipV="1">
            <a:off x="2057552" y="2969942"/>
            <a:ext cx="1782895" cy="1574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A2FE94E-E8B9-4A61-8631-24CE2504DDFA}"/>
              </a:ext>
            </a:extLst>
          </p:cNvPr>
          <p:cNvSpPr txBox="1"/>
          <p:nvPr/>
        </p:nvSpPr>
        <p:spPr>
          <a:xfrm rot="21280313">
            <a:off x="2608397" y="2755412"/>
            <a:ext cx="63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3F69E4D-A7A8-4A82-B27F-335D4E14F97D}"/>
              </a:ext>
            </a:extLst>
          </p:cNvPr>
          <p:cNvCxnSpPr>
            <a:cxnSpLocks/>
            <a:stCxn id="44" idx="3"/>
            <a:endCxn id="31" idx="1"/>
          </p:cNvCxnSpPr>
          <p:nvPr/>
        </p:nvCxnSpPr>
        <p:spPr>
          <a:xfrm>
            <a:off x="2057552" y="3870469"/>
            <a:ext cx="1826589" cy="279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D0E43BD-2C9A-4E78-AA41-586D7C195679}"/>
              </a:ext>
            </a:extLst>
          </p:cNvPr>
          <p:cNvSpPr txBox="1"/>
          <p:nvPr/>
        </p:nvSpPr>
        <p:spPr>
          <a:xfrm>
            <a:off x="2621870" y="3588901"/>
            <a:ext cx="637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C81E76-AB68-4195-BB9B-BB28FF08677D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5206965" y="2226552"/>
            <a:ext cx="1444437" cy="7433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B30DED3-90AA-4069-A8AF-8081A6D360A5}"/>
              </a:ext>
            </a:extLst>
          </p:cNvPr>
          <p:cNvSpPr txBox="1"/>
          <p:nvPr/>
        </p:nvSpPr>
        <p:spPr>
          <a:xfrm>
            <a:off x="6101775" y="2386703"/>
            <a:ext cx="67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49C7FD-D6DE-4DBA-B9D8-3F50AA2B9314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 flipV="1">
            <a:off x="5206965" y="2733648"/>
            <a:ext cx="1444437" cy="2362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32058C5-08C9-49F6-8D5B-28FB8B3EE80A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5259858" y="3453263"/>
            <a:ext cx="1392253" cy="4451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C3D2D5-57EC-4672-B1DB-9BFD32D6C1D0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5259858" y="3898408"/>
            <a:ext cx="1388826" cy="384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9B0C5C-A58A-4FFF-89BE-327573DC70D1}"/>
              </a:ext>
            </a:extLst>
          </p:cNvPr>
          <p:cNvSpPr txBox="1"/>
          <p:nvPr/>
        </p:nvSpPr>
        <p:spPr>
          <a:xfrm>
            <a:off x="6101775" y="3575023"/>
            <a:ext cx="666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sp>
        <p:nvSpPr>
          <p:cNvPr id="131" name="Footer Placeholder 12">
            <a:extLst>
              <a:ext uri="{FF2B5EF4-FFF2-40B4-BE49-F238E27FC236}">
                <a16:creationId xmlns:a16="http://schemas.microsoft.com/office/drawing/2014/main" id="{8A2A21D4-A8C4-44C3-ABB7-4151606FAE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29284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6" grpId="0"/>
      <p:bldP spid="47" grpId="0"/>
      <p:bldP spid="50" grpId="0"/>
      <p:bldP spid="52" grpId="0"/>
      <p:bldP spid="54" grpId="0"/>
      <p:bldP spid="56" grpId="0"/>
      <p:bldP spid="6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Bundle Provides Structure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AF1BC40-7A6B-46A9-9D48-B11A53B490B9}"/>
              </a:ext>
            </a:extLst>
          </p:cNvPr>
          <p:cNvSpPr>
            <a:spLocks/>
          </p:cNvSpPr>
          <p:nvPr/>
        </p:nvSpPr>
        <p:spPr bwMode="auto">
          <a:xfrm>
            <a:off x="1322099" y="2592191"/>
            <a:ext cx="1940082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1D7C-0AAC-4BC3-BB38-608667B04AE8}"/>
              </a:ext>
            </a:extLst>
          </p:cNvPr>
          <p:cNvSpPr txBox="1"/>
          <p:nvPr/>
        </p:nvSpPr>
        <p:spPr>
          <a:xfrm>
            <a:off x="663626" y="1124833"/>
            <a:ext cx="3370855" cy="130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>
                <a:effectLst/>
              </a:rPr>
              <a:t>Composition Resource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485E4-9C54-4434-AD3C-01419A12AA2D}"/>
              </a:ext>
            </a:extLst>
          </p:cNvPr>
          <p:cNvSpPr txBox="1"/>
          <p:nvPr/>
        </p:nvSpPr>
        <p:spPr>
          <a:xfrm>
            <a:off x="746722" y="2076963"/>
            <a:ext cx="815742" cy="19563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Section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F7419223-7759-4C71-BB64-D06CBEE36F3D}"/>
              </a:ext>
            </a:extLst>
          </p:cNvPr>
          <p:cNvSpPr>
            <a:spLocks/>
          </p:cNvSpPr>
          <p:nvPr/>
        </p:nvSpPr>
        <p:spPr bwMode="auto">
          <a:xfrm>
            <a:off x="1323687" y="3080973"/>
            <a:ext cx="1938494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1DB05639-A73F-4A61-90AD-917D7CA26DAD}"/>
              </a:ext>
            </a:extLst>
          </p:cNvPr>
          <p:cNvSpPr>
            <a:spLocks/>
          </p:cNvSpPr>
          <p:nvPr/>
        </p:nvSpPr>
        <p:spPr bwMode="auto">
          <a:xfrm>
            <a:off x="1322099" y="4076871"/>
            <a:ext cx="1938494" cy="367759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Condition Resource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96BDA45-6E27-4913-BF62-F9BD0E48DCF2}"/>
              </a:ext>
            </a:extLst>
          </p:cNvPr>
          <p:cNvSpPr>
            <a:spLocks/>
          </p:cNvSpPr>
          <p:nvPr/>
        </p:nvSpPr>
        <p:spPr bwMode="auto">
          <a:xfrm>
            <a:off x="1322099" y="3571992"/>
            <a:ext cx="1938494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List Resource</a:t>
            </a:r>
          </a:p>
        </p:txBody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4FD8B86D-5C0B-413A-96C1-33B87358899C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57139" y="2860254"/>
            <a:ext cx="1412872" cy="3903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AA5C5-6999-45F1-A546-7C39E2E03627}"/>
              </a:ext>
            </a:extLst>
          </p:cNvPr>
          <p:cNvSpPr txBox="1"/>
          <p:nvPr/>
        </p:nvSpPr>
        <p:spPr>
          <a:xfrm>
            <a:off x="5007026" y="1087455"/>
            <a:ext cx="182614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&lt;Bundle&gt;</a:t>
            </a:r>
          </a:p>
          <a:p>
            <a:r>
              <a:rPr lang="en-US" sz="1200" dirty="0"/>
              <a:t>    &lt;entry&gt;</a:t>
            </a:r>
          </a:p>
          <a:p>
            <a:r>
              <a:rPr lang="en-US" sz="1200" dirty="0"/>
              <a:t>          &lt;</a:t>
            </a:r>
            <a:r>
              <a:rPr lang="en-US" sz="1200" b="1" dirty="0"/>
              <a:t>Composition</a:t>
            </a:r>
            <a:r>
              <a:rPr lang="en-US" sz="1200" dirty="0"/>
              <a:t> /&gt;</a:t>
            </a:r>
          </a:p>
          <a:p>
            <a:r>
              <a:rPr lang="en-US" sz="1200" dirty="0"/>
              <a:t>   &lt;/entry&gt; 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&lt;Observation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&lt;Device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&lt;List/&gt;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&lt;Condition/&gt;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&lt;/Bundle&gt;</a:t>
            </a:r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EAB36BEE-7F5B-4D62-9A65-D92677C2DBEA}"/>
              </a:ext>
            </a:extLst>
          </p:cNvPr>
          <p:cNvSpPr/>
          <p:nvPr/>
        </p:nvSpPr>
        <p:spPr bwMode="auto">
          <a:xfrm rot="1024985">
            <a:off x="6700632" y="1593672"/>
            <a:ext cx="179652" cy="555396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11168EB7-FC40-42CC-AC42-C18241F6117F}"/>
              </a:ext>
            </a:extLst>
          </p:cNvPr>
          <p:cNvSpPr/>
          <p:nvPr/>
        </p:nvSpPr>
        <p:spPr bwMode="auto">
          <a:xfrm rot="1143642">
            <a:off x="6347559" y="1641468"/>
            <a:ext cx="971215" cy="1772275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34972C-8695-45DE-AB48-9316C2FD08A9}"/>
              </a:ext>
            </a:extLst>
          </p:cNvPr>
          <p:cNvCxnSpPr>
            <a:cxnSpLocks/>
          </p:cNvCxnSpPr>
          <p:nvPr/>
        </p:nvCxnSpPr>
        <p:spPr bwMode="auto">
          <a:xfrm>
            <a:off x="2385394" y="2337087"/>
            <a:ext cx="0" cy="369043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367666-D974-47DB-BA4A-323BFBB53A0F}"/>
              </a:ext>
            </a:extLst>
          </p:cNvPr>
          <p:cNvCxnSpPr/>
          <p:nvPr/>
        </p:nvCxnSpPr>
        <p:spPr bwMode="auto">
          <a:xfrm>
            <a:off x="1737084" y="2881492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19" name="Freeform 44">
            <a:extLst>
              <a:ext uri="{FF2B5EF4-FFF2-40B4-BE49-F238E27FC236}">
                <a16:creationId xmlns:a16="http://schemas.microsoft.com/office/drawing/2014/main" id="{D1690858-9B18-4F74-BF13-AFC1B3A04AF3}"/>
              </a:ext>
            </a:extLst>
          </p:cNvPr>
          <p:cNvSpPr/>
          <p:nvPr/>
        </p:nvSpPr>
        <p:spPr bwMode="auto">
          <a:xfrm rot="17992763">
            <a:off x="6059946" y="3222587"/>
            <a:ext cx="329355" cy="529263"/>
          </a:xfrm>
          <a:custGeom>
            <a:avLst/>
            <a:gdLst>
              <a:gd name="connsiteX0" fmla="*/ 446314 w 515556"/>
              <a:gd name="connsiteY0" fmla="*/ 0 h 816429"/>
              <a:gd name="connsiteX1" fmla="*/ 478971 w 515556"/>
              <a:gd name="connsiteY1" fmla="*/ 598715 h 816429"/>
              <a:gd name="connsiteX2" fmla="*/ 0 w 515556"/>
              <a:gd name="connsiteY2" fmla="*/ 816429 h 8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556" h="816429">
                <a:moveTo>
                  <a:pt x="446314" y="0"/>
                </a:moveTo>
                <a:cubicBezTo>
                  <a:pt x="499835" y="231321"/>
                  <a:pt x="553357" y="462643"/>
                  <a:pt x="478971" y="598715"/>
                </a:cubicBezTo>
                <a:cubicBezTo>
                  <a:pt x="404585" y="734787"/>
                  <a:pt x="52614" y="792843"/>
                  <a:pt x="0" y="816429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8D37CE-CBD2-428C-81E2-6E8B88E57D8F}"/>
              </a:ext>
            </a:extLst>
          </p:cNvPr>
          <p:cNvSpPr txBox="1"/>
          <p:nvPr/>
        </p:nvSpPr>
        <p:spPr>
          <a:xfrm>
            <a:off x="1926098" y="1428890"/>
            <a:ext cx="815742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Attester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FD56D0-34E9-4D4A-B7B7-64F9E5B25FEB}"/>
              </a:ext>
            </a:extLst>
          </p:cNvPr>
          <p:cNvSpPr txBox="1"/>
          <p:nvPr/>
        </p:nvSpPr>
        <p:spPr>
          <a:xfrm>
            <a:off x="746722" y="1428890"/>
            <a:ext cx="815742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Metadata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510A55-F3DA-485E-AD32-C8830BEB19D2}"/>
              </a:ext>
            </a:extLst>
          </p:cNvPr>
          <p:cNvCxnSpPr/>
          <p:nvPr/>
        </p:nvCxnSpPr>
        <p:spPr bwMode="auto">
          <a:xfrm>
            <a:off x="1737564" y="3877044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3" name="Freeform 33">
            <a:extLst>
              <a:ext uri="{FF2B5EF4-FFF2-40B4-BE49-F238E27FC236}">
                <a16:creationId xmlns:a16="http://schemas.microsoft.com/office/drawing/2014/main" id="{EFBAC059-7AAF-442F-A42F-6A9FC817CDCF}"/>
              </a:ext>
            </a:extLst>
          </p:cNvPr>
          <p:cNvSpPr/>
          <p:nvPr/>
        </p:nvSpPr>
        <p:spPr bwMode="auto">
          <a:xfrm rot="2190970">
            <a:off x="6442582" y="2186644"/>
            <a:ext cx="213083" cy="563459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13FF8-1CBE-4D1C-A733-8114E727388C}"/>
              </a:ext>
            </a:extLst>
          </p:cNvPr>
          <p:cNvSpPr txBox="1"/>
          <p:nvPr/>
        </p:nvSpPr>
        <p:spPr>
          <a:xfrm>
            <a:off x="3105474" y="1428890"/>
            <a:ext cx="810601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Section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BF27FE-B964-4174-823F-67663C307BEB}"/>
              </a:ext>
            </a:extLst>
          </p:cNvPr>
          <p:cNvSpPr txBox="1"/>
          <p:nvPr/>
        </p:nvSpPr>
        <p:spPr>
          <a:xfrm>
            <a:off x="1953346" y="2076963"/>
            <a:ext cx="788494" cy="19563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Section</a:t>
            </a:r>
          </a:p>
        </p:txBody>
      </p:sp>
      <p:cxnSp>
        <p:nvCxnSpPr>
          <p:cNvPr id="26" name="Elbow Connector 36">
            <a:extLst>
              <a:ext uri="{FF2B5EF4-FFF2-40B4-BE49-F238E27FC236}">
                <a16:creationId xmlns:a16="http://schemas.microsoft.com/office/drawing/2014/main" id="{C4FD2CBD-42E7-4534-957F-12BF91BF22D6}"/>
              </a:ext>
            </a:extLst>
          </p:cNvPr>
          <p:cNvCxnSpPr>
            <a:cxnSpLocks/>
            <a:stCxn id="24" idx="2"/>
            <a:endCxn id="9" idx="0"/>
          </p:cNvCxnSpPr>
          <p:nvPr/>
        </p:nvCxnSpPr>
        <p:spPr bwMode="auto">
          <a:xfrm rot="5400000">
            <a:off x="2106465" y="672653"/>
            <a:ext cx="452438" cy="23561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Elbow Connector 37">
            <a:extLst>
              <a:ext uri="{FF2B5EF4-FFF2-40B4-BE49-F238E27FC236}">
                <a16:creationId xmlns:a16="http://schemas.microsoft.com/office/drawing/2014/main" id="{CD81B3A9-3D74-454D-BF32-70AA19B25E85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 bwMode="auto">
          <a:xfrm rot="5400000">
            <a:off x="2702965" y="1269153"/>
            <a:ext cx="452438" cy="11631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Footer Placeholder 12">
            <a:extLst>
              <a:ext uri="{FF2B5EF4-FFF2-40B4-BE49-F238E27FC236}">
                <a16:creationId xmlns:a16="http://schemas.microsoft.com/office/drawing/2014/main" id="{9E588784-85AD-4583-9EAD-79598F35CC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3176098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Composition Resource (Header)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58E7C-1063-438B-BA0C-DC7C67FE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28" y="988306"/>
            <a:ext cx="5487344" cy="3690850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B8B0272A-BA32-44D4-8EDC-FE2B38EA0B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100815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</a:t>
            </a:r>
            <a:r>
              <a:rPr lang="en-US" altLang="en-US" sz="2000" dirty="0" err="1">
                <a:latin typeface="Arial" panose="020B0604020202020204" pitchFamily="34" charset="0"/>
              </a:rPr>
              <a:t>Bundle.type</a:t>
            </a:r>
            <a:r>
              <a:rPr lang="en-US" altLang="en-US" sz="2000" dirty="0">
                <a:latin typeface="Arial" panose="020B0604020202020204" pitchFamily="34" charset="0"/>
              </a:rPr>
              <a:t> = “document”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29717-AF7F-4B0B-9F54-6446F56C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7" y="1447940"/>
            <a:ext cx="6361905" cy="2247619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77445ABC-5FFE-437E-836E-0D5C657BF7AE}"/>
              </a:ext>
            </a:extLst>
          </p:cNvPr>
          <p:cNvSpPr/>
          <p:nvPr/>
        </p:nvSpPr>
        <p:spPr bwMode="auto">
          <a:xfrm>
            <a:off x="5449124" y="3595678"/>
            <a:ext cx="1786296" cy="111902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This Bundle is a </a:t>
            </a:r>
            <a:r>
              <a:rPr lang="en-US" sz="1400" b="1" dirty="0">
                <a:solidFill>
                  <a:schemeClr val="bg1"/>
                </a:solidFill>
              </a:rPr>
              <a:t>Document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CFDE94-1DB6-4F0F-BF26-60ADAF76AC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6653" y="3136045"/>
            <a:ext cx="2186081" cy="84855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E358813D-4295-45A8-8F2B-F6F60A691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63289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Communicating 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http://hl7.org/fhir/documents.html#bundle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65668"/>
            <a:ext cx="7924075" cy="21697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There are several other RESTful end-points that work with documents: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75</a:t>
            </a:fld>
            <a:endParaRPr lang="en-US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4D3833-0421-4969-B6A4-8B861DB9B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25157"/>
              </p:ext>
            </p:extLst>
          </p:nvPr>
        </p:nvGraphicFramePr>
        <p:xfrm>
          <a:off x="614362" y="1560003"/>
          <a:ext cx="7924791" cy="2608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662">
                  <a:extLst>
                    <a:ext uri="{9D8B030D-6E8A-4147-A177-3AD203B41FA5}">
                      <a16:colId xmlns:a16="http://schemas.microsoft.com/office/drawing/2014/main" val="933902531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663585376"/>
                    </a:ext>
                  </a:extLst>
                </a:gridCol>
                <a:gridCol w="4347943">
                  <a:extLst>
                    <a:ext uri="{9D8B030D-6E8A-4147-A177-3AD203B41FA5}">
                      <a16:colId xmlns:a16="http://schemas.microsoft.com/office/drawing/2014/main" val="2811513621"/>
                    </a:ext>
                  </a:extLst>
                </a:gridCol>
              </a:tblGrid>
              <a:tr h="257461">
                <a:tc>
                  <a:txBody>
                    <a:bodyPr/>
                    <a:lstStyle/>
                    <a:p>
                      <a:r>
                        <a:rPr lang="en-US" sz="1200" dirty="0"/>
                        <a:t>End-Point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 of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859743"/>
                  </a:ext>
                </a:extLst>
              </a:tr>
              <a:tr h="552488">
                <a:tc>
                  <a:txBody>
                    <a:bodyPr/>
                    <a:lstStyle/>
                    <a:p>
                      <a:r>
                        <a:rPr lang="en-US" sz="1000" b="1" dirty="0"/>
                        <a:t>[</a:t>
                      </a:r>
                      <a:r>
                        <a:rPr lang="en-US" sz="1000" b="1" dirty="0" err="1"/>
                        <a:t>baseurl</a:t>
                      </a:r>
                      <a:r>
                        <a:rPr lang="en-US" sz="1000" b="1" dirty="0"/>
                        <a:t>]/Bundle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Document 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This works like a normal end-point for managing a type of resource, but it works with whole document bundles - i.e. a read operation returns a bundle, an update gets a bundle and a search returns a bundle of bundles.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91304"/>
                  </a:ext>
                </a:extLst>
              </a:tr>
              <a:tr h="657956">
                <a:tc>
                  <a:txBody>
                    <a:bodyPr/>
                    <a:lstStyle/>
                    <a:p>
                      <a:r>
                        <a:rPr lang="en-US" sz="1000" b="1" dirty="0"/>
                        <a:t>[</a:t>
                      </a:r>
                      <a:r>
                        <a:rPr lang="en-US" sz="1000" b="1" dirty="0" err="1"/>
                        <a:t>baseurl</a:t>
                      </a:r>
                      <a:r>
                        <a:rPr lang="en-US" sz="1000" b="1" dirty="0"/>
                        <a:t>]/Composition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Composition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normal end-point for managing composition resources. </a:t>
                      </a:r>
                      <a:r>
                        <a:rPr lang="en-US" sz="1000" i="1" dirty="0"/>
                        <a:t>(</a:t>
                      </a:r>
                      <a:r>
                        <a:rPr lang="en-US" sz="1000" i="1" u="none" dirty="0"/>
                        <a:t>This is where searching is supported.) </a:t>
                      </a:r>
                      <a:r>
                        <a:rPr lang="en-US" sz="1000" dirty="0"/>
                        <a:t>This can be used while building a document or after breaking a document up into its constituent resources or when using compositions separately from documents.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5946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r>
                        <a:rPr lang="en-US" sz="1000" b="1" dirty="0"/>
                        <a:t>[</a:t>
                      </a:r>
                      <a:r>
                        <a:rPr lang="en-US" sz="1000" b="1" dirty="0" err="1"/>
                        <a:t>baseurl</a:t>
                      </a:r>
                      <a:r>
                        <a:rPr lang="en-US" sz="1000" b="1" dirty="0"/>
                        <a:t>]/Binary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Document 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Just store the entire document as a sequence of bytes and return exactly that sequence when requested.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827409"/>
                  </a:ext>
                </a:extLst>
              </a:tr>
              <a:tr h="552488">
                <a:tc>
                  <a:txBody>
                    <a:bodyPr/>
                    <a:lstStyle/>
                    <a:p>
                      <a:r>
                        <a:rPr lang="fr-FR" sz="1000" b="1" dirty="0"/>
                        <a:t>[</a:t>
                      </a:r>
                      <a:r>
                        <a:rPr lang="fr-FR" sz="1000" b="1" dirty="0" err="1"/>
                        <a:t>baseurl</a:t>
                      </a:r>
                      <a:r>
                        <a:rPr lang="fr-FR" sz="1000" b="1" dirty="0"/>
                        <a:t>] (e.g. a transaction)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Document 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Ignore the fact that the bundle is a document and process all of the resources that it contains as individual resources.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674859"/>
                  </a:ext>
                </a:extLst>
              </a:tr>
            </a:tbl>
          </a:graphicData>
        </a:graphic>
      </p:graphicFrame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8F1B4FB5-C899-44C2-B075-BA282DB3A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61996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CDA and FHIR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76</a:t>
            </a:fld>
            <a:endParaRPr lang="en-US" altLang="en-US"/>
          </a:p>
        </p:txBody>
      </p:sp>
      <p:pic>
        <p:nvPicPr>
          <p:cNvPr id="9" name="Picture 8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69977C2C-2965-413C-961C-AB51B0D6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12" y="1612168"/>
            <a:ext cx="1318406" cy="12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87B0-3EA4-47D0-B8D3-4EE1E1CEA5FC}"/>
              </a:ext>
            </a:extLst>
          </p:cNvPr>
          <p:cNvSpPr txBox="1"/>
          <p:nvPr/>
        </p:nvSpPr>
        <p:spPr>
          <a:xfrm>
            <a:off x="2914931" y="1174184"/>
            <a:ext cx="16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CDA to FHIR Document bridge</a:t>
            </a:r>
            <a:endParaRPr lang="nl-NL" sz="1200" b="1" dirty="0"/>
          </a:p>
        </p:txBody>
      </p:sp>
      <p:pic>
        <p:nvPicPr>
          <p:cNvPr id="12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43E1AF11-E286-4A4A-A5A1-05B88118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35" y="2154153"/>
            <a:ext cx="1241237" cy="12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0CA20-A24C-4E08-8AD6-B4B0441EB70C}"/>
              </a:ext>
            </a:extLst>
          </p:cNvPr>
          <p:cNvSpPr txBox="1"/>
          <p:nvPr/>
        </p:nvSpPr>
        <p:spPr>
          <a:xfrm>
            <a:off x="1079434" y="3339357"/>
            <a:ext cx="1417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Hospital System</a:t>
            </a:r>
            <a:endParaRPr lang="nl-NL" sz="1200" b="1" dirty="0"/>
          </a:p>
        </p:txBody>
      </p:sp>
      <p:sp>
        <p:nvSpPr>
          <p:cNvPr id="14" name="Up-Down Arrow 18">
            <a:extLst>
              <a:ext uri="{FF2B5EF4-FFF2-40B4-BE49-F238E27FC236}">
                <a16:creationId xmlns:a16="http://schemas.microsoft.com/office/drawing/2014/main" id="{2DB87672-FA21-4B19-9973-4DD46B3AE455}"/>
              </a:ext>
            </a:extLst>
          </p:cNvPr>
          <p:cNvSpPr/>
          <p:nvPr/>
        </p:nvSpPr>
        <p:spPr>
          <a:xfrm rot="5400000">
            <a:off x="4579642" y="1525050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Documents</a:t>
            </a:r>
            <a:endParaRPr lang="nl-N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A67A5-B105-4506-A60B-79E971C586C4}"/>
              </a:ext>
            </a:extLst>
          </p:cNvPr>
          <p:cNvSpPr txBox="1"/>
          <p:nvPr/>
        </p:nvSpPr>
        <p:spPr>
          <a:xfrm>
            <a:off x="2596200" y="3807076"/>
            <a:ext cx="304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Documents are </a:t>
            </a:r>
            <a:r>
              <a:rPr lang="en-US" sz="1400" i="1" dirty="0"/>
              <a:t>compositions, </a:t>
            </a:r>
            <a:r>
              <a:rPr lang="en-US" sz="1400" dirty="0"/>
              <a:t>no update semantics</a:t>
            </a:r>
          </a:p>
        </p:txBody>
      </p:sp>
      <p:sp>
        <p:nvSpPr>
          <p:cNvPr id="16" name="Up-Down Arrow 20">
            <a:extLst>
              <a:ext uri="{FF2B5EF4-FFF2-40B4-BE49-F238E27FC236}">
                <a16:creationId xmlns:a16="http://schemas.microsoft.com/office/drawing/2014/main" id="{5D93622C-F56F-42BF-B535-E4BC5058E0F4}"/>
              </a:ext>
            </a:extLst>
          </p:cNvPr>
          <p:cNvSpPr/>
          <p:nvPr/>
        </p:nvSpPr>
        <p:spPr>
          <a:xfrm rot="4660860">
            <a:off x="2580338" y="1809305"/>
            <a:ext cx="551943" cy="1459282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V3 CDA Documents</a:t>
            </a:r>
            <a:endParaRPr lang="nl-NL" sz="1200" dirty="0"/>
          </a:p>
        </p:txBody>
      </p:sp>
      <p:sp>
        <p:nvSpPr>
          <p:cNvPr id="17" name="Can 27">
            <a:extLst>
              <a:ext uri="{FF2B5EF4-FFF2-40B4-BE49-F238E27FC236}">
                <a16:creationId xmlns:a16="http://schemas.microsoft.com/office/drawing/2014/main" id="{985E132D-3809-40FB-B79A-958083A60216}"/>
              </a:ext>
            </a:extLst>
          </p:cNvPr>
          <p:cNvSpPr/>
          <p:nvPr/>
        </p:nvSpPr>
        <p:spPr>
          <a:xfrm>
            <a:off x="6454133" y="1503423"/>
            <a:ext cx="909674" cy="87328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Repository</a:t>
            </a:r>
            <a:endParaRPr lang="nl-NL" sz="1200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FC5DCD82-D36C-4544-9A76-F310257B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50" y="3651187"/>
            <a:ext cx="1526837" cy="9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90D093-3F36-4FC8-939A-6BDCB9E03475}"/>
              </a:ext>
            </a:extLst>
          </p:cNvPr>
          <p:cNvSpPr txBox="1"/>
          <p:nvPr/>
        </p:nvSpPr>
        <p:spPr>
          <a:xfrm>
            <a:off x="5303202" y="1178611"/>
            <a:ext cx="141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FHIR Document Processor</a:t>
            </a:r>
            <a:endParaRPr lang="nl-NL" sz="1200" b="1" dirty="0"/>
          </a:p>
        </p:txBody>
      </p:sp>
      <p:pic>
        <p:nvPicPr>
          <p:cNvPr id="21" name="Picture 20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D02C5086-934C-436A-AE91-B433EB21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38" y="1639303"/>
            <a:ext cx="1199605" cy="11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Up-Down Arrow 18">
            <a:extLst>
              <a:ext uri="{FF2B5EF4-FFF2-40B4-BE49-F238E27FC236}">
                <a16:creationId xmlns:a16="http://schemas.microsoft.com/office/drawing/2014/main" id="{1FB38265-A1AC-417D-AB2A-D6CA389410F9}"/>
              </a:ext>
            </a:extLst>
          </p:cNvPr>
          <p:cNvSpPr/>
          <p:nvPr/>
        </p:nvSpPr>
        <p:spPr>
          <a:xfrm>
            <a:off x="6647360" y="2385886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REST</a:t>
            </a:r>
            <a:endParaRPr lang="nl-NL" sz="1200" dirty="0"/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0988AFCD-AAE7-4EBF-BF7C-A0964775EB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8312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20" grpId="0"/>
      <p:bldP spid="2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84B85-7796-4BA9-ADEF-1E6E450C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46" y="881064"/>
            <a:ext cx="2032542" cy="20325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Messages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D99E752F-0B18-4A3B-9648-E60BC833F4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349782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http://hl7.org/fhir/messaging.html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8394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Similar to v2 and v3 messaging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Also, a collection of resources bound together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Root is a “</a:t>
            </a:r>
            <a:r>
              <a:rPr lang="en-US" sz="1600" dirty="0" err="1"/>
              <a:t>MessageHeader</a:t>
            </a:r>
            <a:r>
              <a:rPr lang="en-US" sz="1600" dirty="0"/>
              <a:t>” Resource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REST is not necessary, but…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b="1" dirty="0"/>
              <a:t>$process-message </a:t>
            </a:r>
            <a:r>
              <a:rPr lang="en-US" sz="1600" dirty="0"/>
              <a:t>operation defined to support this 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Event-driven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Example – Send a lab order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Server sends back result as another message (Bundle)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Can be asynchronous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BC896F35-0C7C-4010-A6BD-0D290A502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6" name="Picture 5" descr="circle.png">
            <a:extLst>
              <a:ext uri="{FF2B5EF4-FFF2-40B4-BE49-F238E27FC236}">
                <a16:creationId xmlns:a16="http://schemas.microsoft.com/office/drawing/2014/main" id="{83DEDE43-C2E2-4C99-9167-3516605897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877558" y="2507090"/>
            <a:ext cx="2672042" cy="5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 – Bundle Provides Structure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AF1BC40-7A6B-46A9-9D48-B11A53B490B9}"/>
              </a:ext>
            </a:extLst>
          </p:cNvPr>
          <p:cNvSpPr>
            <a:spLocks/>
          </p:cNvSpPr>
          <p:nvPr/>
        </p:nvSpPr>
        <p:spPr bwMode="auto">
          <a:xfrm>
            <a:off x="2133529" y="2398297"/>
            <a:ext cx="1940082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1D7C-0AAC-4BC3-BB38-608667B04AE8}"/>
              </a:ext>
            </a:extLst>
          </p:cNvPr>
          <p:cNvSpPr txBox="1"/>
          <p:nvPr/>
        </p:nvSpPr>
        <p:spPr>
          <a:xfrm>
            <a:off x="1783337" y="1165701"/>
            <a:ext cx="2050561" cy="10773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 err="1">
                <a:effectLst/>
              </a:rPr>
              <a:t>MessageHeader</a:t>
            </a:r>
            <a:r>
              <a:rPr lang="en-US" sz="1200" dirty="0">
                <a:effectLst/>
              </a:rPr>
              <a:t> Resource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485E4-9C54-4434-AD3C-01419A12AA2D}"/>
              </a:ext>
            </a:extLst>
          </p:cNvPr>
          <p:cNvSpPr txBox="1"/>
          <p:nvPr/>
        </p:nvSpPr>
        <p:spPr>
          <a:xfrm>
            <a:off x="2347313" y="1895445"/>
            <a:ext cx="575377" cy="19563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event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F7419223-7759-4C71-BB64-D06CBEE36F3D}"/>
              </a:ext>
            </a:extLst>
          </p:cNvPr>
          <p:cNvSpPr>
            <a:spLocks/>
          </p:cNvSpPr>
          <p:nvPr/>
        </p:nvSpPr>
        <p:spPr bwMode="auto">
          <a:xfrm>
            <a:off x="2478182" y="2974096"/>
            <a:ext cx="1938494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1DB05639-A73F-4A61-90AD-917D7CA26DAD}"/>
              </a:ext>
            </a:extLst>
          </p:cNvPr>
          <p:cNvSpPr>
            <a:spLocks/>
          </p:cNvSpPr>
          <p:nvPr/>
        </p:nvSpPr>
        <p:spPr bwMode="auto">
          <a:xfrm>
            <a:off x="1953443" y="3549895"/>
            <a:ext cx="1938494" cy="331105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Patient Resource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AA5C5-6999-45F1-A546-7C39E2E03627}"/>
              </a:ext>
            </a:extLst>
          </p:cNvPr>
          <p:cNvSpPr txBox="1"/>
          <p:nvPr/>
        </p:nvSpPr>
        <p:spPr>
          <a:xfrm>
            <a:off x="5007026" y="1087455"/>
            <a:ext cx="20505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&lt;Bundle&gt;</a:t>
            </a:r>
          </a:p>
          <a:p>
            <a:r>
              <a:rPr lang="en-US" sz="1200" dirty="0"/>
              <a:t>    &lt;entry&gt;</a:t>
            </a:r>
          </a:p>
          <a:p>
            <a:r>
              <a:rPr lang="en-US" sz="1200" dirty="0"/>
              <a:t>          &lt;</a:t>
            </a:r>
            <a:r>
              <a:rPr lang="en-US" sz="1200" b="1" dirty="0" err="1"/>
              <a:t>MessageHeader</a:t>
            </a:r>
            <a:r>
              <a:rPr lang="en-US" sz="1200" dirty="0"/>
              <a:t> /&gt;</a:t>
            </a:r>
          </a:p>
          <a:p>
            <a:r>
              <a:rPr lang="en-US" sz="1200" dirty="0"/>
              <a:t>   &lt;/entry&gt; 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&lt;Observation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&lt;Patient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&lt;Device/&gt;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&lt;/Bundle&gt;</a:t>
            </a:r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EAB36BEE-7F5B-4D62-9A65-D92677C2DBEA}"/>
              </a:ext>
            </a:extLst>
          </p:cNvPr>
          <p:cNvSpPr/>
          <p:nvPr/>
        </p:nvSpPr>
        <p:spPr bwMode="auto">
          <a:xfrm rot="1024985">
            <a:off x="6608593" y="1721249"/>
            <a:ext cx="179652" cy="431876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11168EB7-FC40-42CC-AC42-C18241F6117F}"/>
              </a:ext>
            </a:extLst>
          </p:cNvPr>
          <p:cNvSpPr/>
          <p:nvPr/>
        </p:nvSpPr>
        <p:spPr bwMode="auto">
          <a:xfrm rot="593206">
            <a:off x="6270051" y="2235346"/>
            <a:ext cx="412633" cy="994618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34972C-8695-45DE-AB48-9316C2FD08A9}"/>
              </a:ext>
            </a:extLst>
          </p:cNvPr>
          <p:cNvCxnSpPr>
            <a:cxnSpLocks/>
          </p:cNvCxnSpPr>
          <p:nvPr/>
        </p:nvCxnSpPr>
        <p:spPr bwMode="auto">
          <a:xfrm>
            <a:off x="3196824" y="2143193"/>
            <a:ext cx="0" cy="369043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367666-D974-47DB-BA4A-323BFBB53A0F}"/>
              </a:ext>
            </a:extLst>
          </p:cNvPr>
          <p:cNvCxnSpPr>
            <a:cxnSpLocks/>
          </p:cNvCxnSpPr>
          <p:nvPr/>
        </p:nvCxnSpPr>
        <p:spPr bwMode="auto">
          <a:xfrm>
            <a:off x="3654051" y="2679069"/>
            <a:ext cx="0" cy="403246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8D37CE-CBD2-428C-81E2-6E8B88E57D8F}"/>
              </a:ext>
            </a:extLst>
          </p:cNvPr>
          <p:cNvSpPr txBox="1"/>
          <p:nvPr/>
        </p:nvSpPr>
        <p:spPr>
          <a:xfrm>
            <a:off x="2755184" y="1469757"/>
            <a:ext cx="901879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destination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FD56D0-34E9-4D4A-B7B7-64F9E5B25FEB}"/>
              </a:ext>
            </a:extLst>
          </p:cNvPr>
          <p:cNvSpPr txBox="1"/>
          <p:nvPr/>
        </p:nvSpPr>
        <p:spPr>
          <a:xfrm>
            <a:off x="1984158" y="1469757"/>
            <a:ext cx="575377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source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510A55-F3DA-485E-AD32-C8830BEB19D2}"/>
              </a:ext>
            </a:extLst>
          </p:cNvPr>
          <p:cNvCxnSpPr>
            <a:cxnSpLocks/>
          </p:cNvCxnSpPr>
          <p:nvPr/>
        </p:nvCxnSpPr>
        <p:spPr bwMode="auto">
          <a:xfrm>
            <a:off x="2290944" y="2679069"/>
            <a:ext cx="0" cy="990642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3" name="Freeform 33">
            <a:extLst>
              <a:ext uri="{FF2B5EF4-FFF2-40B4-BE49-F238E27FC236}">
                <a16:creationId xmlns:a16="http://schemas.microsoft.com/office/drawing/2014/main" id="{EFBAC059-7AAF-442F-A42F-6A9FC817CDCF}"/>
              </a:ext>
            </a:extLst>
          </p:cNvPr>
          <p:cNvSpPr/>
          <p:nvPr/>
        </p:nvSpPr>
        <p:spPr bwMode="auto">
          <a:xfrm rot="1264985">
            <a:off x="6256923" y="2248788"/>
            <a:ext cx="162447" cy="414951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28" name="Footer Placeholder 12">
            <a:extLst>
              <a:ext uri="{FF2B5EF4-FFF2-40B4-BE49-F238E27FC236}">
                <a16:creationId xmlns:a16="http://schemas.microsoft.com/office/drawing/2014/main" id="{A91485A9-1335-491D-8655-C5E2BA0E1E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408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Release and Publication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16664A-2B8E-4C77-B2BE-041CF7AEE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53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Current version is R4 (released December 2018)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Previous versions were “STU” – Standard for Trial Use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R4 is the first version with (some) Normative content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R5 will build on R4 by: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Moving more content to formal Normative status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Further improving the support for publishing implementation guides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Adding additional content in newly developing domains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Improving support for applications using multiple FHIR releases seamlessly, and also multi-language support and federated servers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Adding new facilities for migrating data to and from v2 messages and CDA documents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Targeted for release in mid/late 2020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96D7AAC-C31A-4080-80AA-9708591EB2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948082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 – </a:t>
            </a:r>
            <a:r>
              <a:rPr lang="en-US" altLang="en-US" sz="2000" dirty="0" err="1">
                <a:latin typeface="Arial" panose="020B0604020202020204" pitchFamily="34" charset="0"/>
              </a:rPr>
              <a:t>MessageHeader</a:t>
            </a:r>
            <a:r>
              <a:rPr lang="en-US" altLang="en-US" sz="2000" dirty="0">
                <a:latin typeface="Arial" panose="020B0604020202020204" pitchFamily="34" charset="0"/>
              </a:rPr>
              <a:t> Resource (Header)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80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A134C1-FC45-4B68-AF3B-817DA87D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5" y="1114607"/>
            <a:ext cx="6476190" cy="2914286"/>
          </a:xfrm>
          <a:prstGeom prst="rect">
            <a:avLst/>
          </a:prstGeom>
        </p:spPr>
      </p:pic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84EADD0-EC18-446C-9201-155A8A530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094200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232D36-8229-41B1-9F19-8904E21C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809" y="1457464"/>
            <a:ext cx="6352381" cy="2228571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 – </a:t>
            </a:r>
            <a:r>
              <a:rPr lang="en-US" altLang="en-US" sz="2000" dirty="0" err="1">
                <a:latin typeface="Arial" panose="020B0604020202020204" pitchFamily="34" charset="0"/>
              </a:rPr>
              <a:t>Bundle.type</a:t>
            </a:r>
            <a:r>
              <a:rPr lang="en-US" altLang="en-US" sz="2000" dirty="0">
                <a:latin typeface="Arial" panose="020B0604020202020204" pitchFamily="34" charset="0"/>
              </a:rPr>
              <a:t> = “message”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77445ABC-5FFE-437E-836E-0D5C657BF7AE}"/>
              </a:ext>
            </a:extLst>
          </p:cNvPr>
          <p:cNvSpPr/>
          <p:nvPr/>
        </p:nvSpPr>
        <p:spPr bwMode="auto">
          <a:xfrm>
            <a:off x="5449124" y="3595678"/>
            <a:ext cx="1786296" cy="111902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This Bundle is a </a:t>
            </a:r>
            <a:r>
              <a:rPr lang="en-US" sz="1400" b="1" dirty="0">
                <a:solidFill>
                  <a:schemeClr val="bg1"/>
                </a:solidFill>
              </a:rPr>
              <a:t>Message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CFDE94-1DB6-4F0F-BF26-60ADAF76AC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85097" y="3179205"/>
            <a:ext cx="2137638" cy="805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6985958C-3A2E-463B-8ABE-5E322F6D5F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677763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</a:rPr>
              <a:t>Messages Paradigm – V2 and FHIR</a:t>
            </a:r>
            <a:r>
              <a:rPr lang="en-US" altLang="en-US" sz="20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82</a:t>
            </a:fld>
            <a:endParaRPr lang="en-US" altLang="en-US"/>
          </a:p>
        </p:txBody>
      </p:sp>
      <p:pic>
        <p:nvPicPr>
          <p:cNvPr id="9" name="Picture 8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69977C2C-2965-413C-961C-AB51B0D6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12" y="1612168"/>
            <a:ext cx="1318406" cy="12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87B0-3EA4-47D0-B8D3-4EE1E1CEA5FC}"/>
              </a:ext>
            </a:extLst>
          </p:cNvPr>
          <p:cNvSpPr txBox="1"/>
          <p:nvPr/>
        </p:nvSpPr>
        <p:spPr>
          <a:xfrm>
            <a:off x="2914931" y="1174184"/>
            <a:ext cx="16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V2 to FHIR Message bridge</a:t>
            </a:r>
            <a:endParaRPr lang="nl-NL" sz="1200" b="1" dirty="0"/>
          </a:p>
        </p:txBody>
      </p:sp>
      <p:pic>
        <p:nvPicPr>
          <p:cNvPr id="12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43E1AF11-E286-4A4A-A5A1-05B88118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35" y="2154153"/>
            <a:ext cx="1241237" cy="12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0CA20-A24C-4E08-8AD6-B4B0441EB70C}"/>
              </a:ext>
            </a:extLst>
          </p:cNvPr>
          <p:cNvSpPr txBox="1"/>
          <p:nvPr/>
        </p:nvSpPr>
        <p:spPr>
          <a:xfrm>
            <a:off x="1079434" y="3339357"/>
            <a:ext cx="1417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Hospital System</a:t>
            </a:r>
            <a:endParaRPr lang="nl-NL" sz="1200" b="1" dirty="0"/>
          </a:p>
        </p:txBody>
      </p:sp>
      <p:sp>
        <p:nvSpPr>
          <p:cNvPr id="14" name="Up-Down Arrow 18">
            <a:extLst>
              <a:ext uri="{FF2B5EF4-FFF2-40B4-BE49-F238E27FC236}">
                <a16:creationId xmlns:a16="http://schemas.microsoft.com/office/drawing/2014/main" id="{2DB87672-FA21-4B19-9973-4DD46B3AE455}"/>
              </a:ext>
            </a:extLst>
          </p:cNvPr>
          <p:cNvSpPr/>
          <p:nvPr/>
        </p:nvSpPr>
        <p:spPr>
          <a:xfrm rot="5400000">
            <a:off x="4579642" y="1525050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Messages</a:t>
            </a:r>
            <a:endParaRPr lang="nl-N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A67A5-B105-4506-A60B-79E971C586C4}"/>
              </a:ext>
            </a:extLst>
          </p:cNvPr>
          <p:cNvSpPr txBox="1"/>
          <p:nvPr/>
        </p:nvSpPr>
        <p:spPr>
          <a:xfrm>
            <a:off x="2596200" y="3807076"/>
            <a:ext cx="304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Messages are </a:t>
            </a:r>
            <a:r>
              <a:rPr lang="en-US" sz="1400" i="1" dirty="0"/>
              <a:t>events, REST  </a:t>
            </a:r>
            <a:r>
              <a:rPr lang="en-US" sz="1400" dirty="0"/>
              <a:t>exposes a “Repository” Data Model</a:t>
            </a:r>
          </a:p>
        </p:txBody>
      </p:sp>
      <p:sp>
        <p:nvSpPr>
          <p:cNvPr id="16" name="Up-Down Arrow 20">
            <a:extLst>
              <a:ext uri="{FF2B5EF4-FFF2-40B4-BE49-F238E27FC236}">
                <a16:creationId xmlns:a16="http://schemas.microsoft.com/office/drawing/2014/main" id="{5D93622C-F56F-42BF-B535-E4BC5058E0F4}"/>
              </a:ext>
            </a:extLst>
          </p:cNvPr>
          <p:cNvSpPr/>
          <p:nvPr/>
        </p:nvSpPr>
        <p:spPr>
          <a:xfrm rot="4660860">
            <a:off x="2580338" y="1809305"/>
            <a:ext cx="551943" cy="1459282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V2 Messages</a:t>
            </a:r>
            <a:endParaRPr lang="nl-NL" sz="1200" dirty="0"/>
          </a:p>
        </p:txBody>
      </p:sp>
      <p:sp>
        <p:nvSpPr>
          <p:cNvPr id="17" name="Can 27">
            <a:extLst>
              <a:ext uri="{FF2B5EF4-FFF2-40B4-BE49-F238E27FC236}">
                <a16:creationId xmlns:a16="http://schemas.microsoft.com/office/drawing/2014/main" id="{985E132D-3809-40FB-B79A-958083A60216}"/>
              </a:ext>
            </a:extLst>
          </p:cNvPr>
          <p:cNvSpPr/>
          <p:nvPr/>
        </p:nvSpPr>
        <p:spPr>
          <a:xfrm>
            <a:off x="6454133" y="1503423"/>
            <a:ext cx="909674" cy="87328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Repository</a:t>
            </a:r>
            <a:endParaRPr lang="nl-NL" sz="1200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FC5DCD82-D36C-4544-9A76-F310257B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50" y="3651187"/>
            <a:ext cx="1526837" cy="9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90D093-3F36-4FC8-939A-6BDCB9E03475}"/>
              </a:ext>
            </a:extLst>
          </p:cNvPr>
          <p:cNvSpPr txBox="1"/>
          <p:nvPr/>
        </p:nvSpPr>
        <p:spPr>
          <a:xfrm>
            <a:off x="5303202" y="1178611"/>
            <a:ext cx="141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FHIR Message Processor</a:t>
            </a:r>
            <a:endParaRPr lang="nl-NL" sz="1200" b="1" dirty="0"/>
          </a:p>
        </p:txBody>
      </p:sp>
      <p:pic>
        <p:nvPicPr>
          <p:cNvPr id="21" name="Picture 20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D02C5086-934C-436A-AE91-B433EB21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38" y="1639303"/>
            <a:ext cx="1199605" cy="11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Up-Down Arrow 18">
            <a:extLst>
              <a:ext uri="{FF2B5EF4-FFF2-40B4-BE49-F238E27FC236}">
                <a16:creationId xmlns:a16="http://schemas.microsoft.com/office/drawing/2014/main" id="{1FB38265-A1AC-417D-AB2A-D6CA389410F9}"/>
              </a:ext>
            </a:extLst>
          </p:cNvPr>
          <p:cNvSpPr/>
          <p:nvPr/>
        </p:nvSpPr>
        <p:spPr>
          <a:xfrm>
            <a:off x="6647360" y="2385886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REST</a:t>
            </a:r>
            <a:endParaRPr lang="nl-NL" sz="1200" dirty="0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18AD24B-243A-4BF3-97B3-51B6F62485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85367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20" grpId="0"/>
      <p:bldP spid="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8E9AC9-8158-40EA-B92E-CC8202E2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38" y="880484"/>
            <a:ext cx="2037049" cy="20325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Services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47B7C484-F38B-4C05-8A4D-7B1B17E32C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381655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http://hl7.org/fhir/services.html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Combination of previous paradigms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Based on Service Oriented Architecture (SOA) principles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Supports complex workflows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Supports simple workflows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Although there many different design styles realizing FHIR and SOA together, the principal approaches are: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“</a:t>
            </a:r>
            <a:r>
              <a:rPr lang="en-US" sz="1600" b="1" i="1" dirty="0"/>
              <a:t>Full Support in FHIR</a:t>
            </a:r>
            <a:r>
              <a:rPr lang="en-US" sz="1600" dirty="0"/>
              <a:t>” – Utilizes FHIR RESTful APIs for all services/servers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“</a:t>
            </a:r>
            <a:r>
              <a:rPr lang="en-US" sz="1600" b="1" i="1" dirty="0"/>
              <a:t>Classic SOA with FHIR Payload</a:t>
            </a:r>
            <a:r>
              <a:rPr lang="en-US" sz="1600" dirty="0"/>
              <a:t>” – Relies heavily on traditional SOA service definition leveraging FHIR Resources as the parameters/payloads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Only constraint is that you pass around FHIR Resources in some way, shape, manner or form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A85E2ADD-507D-4D47-A64B-24B748A27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52097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Regardless, the Content is the Same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85</a:t>
            </a:fld>
            <a:endParaRPr lang="en-US" alt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427083-48ED-40D3-8996-1E9F2DD41122}"/>
              </a:ext>
            </a:extLst>
          </p:cNvPr>
          <p:cNvGrpSpPr/>
          <p:nvPr/>
        </p:nvGrpSpPr>
        <p:grpSpPr>
          <a:xfrm>
            <a:off x="3480523" y="1031634"/>
            <a:ext cx="1503260" cy="2568066"/>
            <a:chOff x="3482008" y="1707977"/>
            <a:chExt cx="1738064" cy="2231925"/>
          </a:xfrm>
        </p:grpSpPr>
        <p:sp>
          <p:nvSpPr>
            <p:cNvPr id="23" name="Can 5">
              <a:extLst>
                <a:ext uri="{FF2B5EF4-FFF2-40B4-BE49-F238E27FC236}">
                  <a16:creationId xmlns:a16="http://schemas.microsoft.com/office/drawing/2014/main" id="{3633EAF4-8E9E-4EA6-8E74-C232EB92B4DE}"/>
                </a:ext>
              </a:extLst>
            </p:cNvPr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FHIR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Repository</a:t>
              </a:r>
              <a:endParaRPr lang="nl-NL" sz="1400" dirty="0">
                <a:solidFill>
                  <a:srgbClr val="FFFFFF"/>
                </a:solidFill>
              </a:endParaRPr>
            </a:p>
          </p:txBody>
        </p:sp>
        <p:pic>
          <p:nvPicPr>
            <p:cNvPr id="24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31172075-320D-44BA-A612-C81863981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48003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2EB6F74A-BB56-4323-98A2-EB10750CF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7107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063689DE-BC17-47A7-B768-A9E1A9FBE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9605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D86D000D-BEE8-4A8C-8FAD-59A67AF36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1196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2C2E17-E937-4ABF-BA45-06A3A9C42989}"/>
              </a:ext>
            </a:extLst>
          </p:cNvPr>
          <p:cNvGrpSpPr/>
          <p:nvPr/>
        </p:nvGrpSpPr>
        <p:grpSpPr>
          <a:xfrm>
            <a:off x="552912" y="1113634"/>
            <a:ext cx="3234194" cy="2197812"/>
            <a:chOff x="-33211" y="1399194"/>
            <a:chExt cx="3658688" cy="201041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2CC2909-EF1A-4EE7-99EE-58B38F6284D8}"/>
                </a:ext>
              </a:extLst>
            </p:cNvPr>
            <p:cNvGrpSpPr/>
            <p:nvPr/>
          </p:nvGrpSpPr>
          <p:grpSpPr>
            <a:xfrm>
              <a:off x="35496" y="1867784"/>
              <a:ext cx="1790328" cy="1541823"/>
              <a:chOff x="251520" y="989679"/>
              <a:chExt cx="1790328" cy="1541823"/>
            </a:xfrm>
          </p:grpSpPr>
          <p:pic>
            <p:nvPicPr>
              <p:cNvPr id="34" name="Picture 2" descr="http://icons.iconarchive.com/icons/icons-land/vista-hardware-devices/256/Home-Server-icon.png">
                <a:extLst>
                  <a:ext uri="{FF2B5EF4-FFF2-40B4-BE49-F238E27FC236}">
                    <a16:creationId xmlns:a16="http://schemas.microsoft.com/office/drawing/2014/main" id="{EB22201B-3D49-4DDF-8F3A-A6CAD2CCB2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D935CE-9754-4C68-9970-05CBC4E9287D}"/>
                  </a:ext>
                </a:extLst>
              </p:cNvPr>
              <p:cNvSpPr txBox="1"/>
              <p:nvPr/>
            </p:nvSpPr>
            <p:spPr>
              <a:xfrm>
                <a:off x="452971" y="2300669"/>
                <a:ext cx="1189749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636360"/>
                    </a:solidFill>
                  </a:rPr>
                  <a:t>Lab System</a:t>
                </a:r>
                <a:endParaRPr lang="nl-NL" sz="1400" b="1" dirty="0">
                  <a:solidFill>
                    <a:srgbClr val="6363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0FFCF2-48E4-469F-B8F1-660CA22FA089}"/>
                </a:ext>
              </a:extLst>
            </p:cNvPr>
            <p:cNvSpPr/>
            <p:nvPr/>
          </p:nvSpPr>
          <p:spPr>
            <a:xfrm>
              <a:off x="-33211" y="1399194"/>
              <a:ext cx="3418621" cy="2815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636360"/>
                  </a:solidFill>
                </a:rPr>
                <a:t>Receive lab results via messages…</a:t>
              </a:r>
              <a:endParaRPr lang="nl-NL" sz="1400" dirty="0">
                <a:solidFill>
                  <a:srgbClr val="636360"/>
                </a:solidFill>
              </a:endParaRPr>
            </a:p>
          </p:txBody>
        </p:sp>
        <p:sp>
          <p:nvSpPr>
            <p:cNvPr id="31" name="Right Arrow 13">
              <a:extLst>
                <a:ext uri="{FF2B5EF4-FFF2-40B4-BE49-F238E27FC236}">
                  <a16:creationId xmlns:a16="http://schemas.microsoft.com/office/drawing/2014/main" id="{C64A51C4-8680-47E0-A9D1-69B780803015}"/>
                </a:ext>
              </a:extLst>
            </p:cNvPr>
            <p:cNvSpPr/>
            <p:nvPr/>
          </p:nvSpPr>
          <p:spPr>
            <a:xfrm>
              <a:off x="1331640" y="1867332"/>
              <a:ext cx="2293837" cy="1311443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</a:rPr>
                <a:t>FHIR Message</a:t>
              </a:r>
            </a:p>
          </p:txBody>
        </p:sp>
        <p:pic>
          <p:nvPicPr>
            <p:cNvPr id="32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D16CD590-6528-4BBC-8125-4A0981745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584108" y="2503916"/>
              <a:ext cx="393763" cy="37864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D276077A-AF95-470C-A425-68B853683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430409" y="2515716"/>
              <a:ext cx="570552" cy="355047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FE3062-BFDC-4CC7-9F4E-0DB51351D192}"/>
              </a:ext>
            </a:extLst>
          </p:cNvPr>
          <p:cNvGrpSpPr/>
          <p:nvPr/>
        </p:nvGrpSpPr>
        <p:grpSpPr>
          <a:xfrm>
            <a:off x="3958464" y="1620450"/>
            <a:ext cx="4306234" cy="2619859"/>
            <a:chOff x="3959947" y="2149590"/>
            <a:chExt cx="4306234" cy="1964895"/>
          </a:xfrm>
        </p:grpSpPr>
        <p:pic>
          <p:nvPicPr>
            <p:cNvPr id="37" name="Picture 36" descr="http://icons.iconarchive.com/icons/icons-land/vista-hardware-devices/256/Home-Server-icon.png">
              <a:extLst>
                <a:ext uri="{FF2B5EF4-FFF2-40B4-BE49-F238E27FC236}">
                  <a16:creationId xmlns:a16="http://schemas.microsoft.com/office/drawing/2014/main" id="{393AFAA0-695E-4154-8895-855266053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488" y="2149590"/>
              <a:ext cx="1491693" cy="111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ight Arrow 20">
              <a:extLst>
                <a:ext uri="{FF2B5EF4-FFF2-40B4-BE49-F238E27FC236}">
                  <a16:creationId xmlns:a16="http://schemas.microsoft.com/office/drawing/2014/main" id="{B895A31C-A8D5-415B-84E2-6C0D2F553497}"/>
                </a:ext>
              </a:extLst>
            </p:cNvPr>
            <p:cNvSpPr/>
            <p:nvPr/>
          </p:nvSpPr>
          <p:spPr>
            <a:xfrm>
              <a:off x="4980032" y="2153680"/>
              <a:ext cx="2089844" cy="1074895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</a:rPr>
                <a:t>FHIR Document</a:t>
              </a:r>
            </a:p>
          </p:txBody>
        </p:sp>
        <p:pic>
          <p:nvPicPr>
            <p:cNvPr id="39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4852A14D-4366-45D7-94DA-A1382CF1ED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112714" y="2618090"/>
              <a:ext cx="375712" cy="361288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2269B1C5-B0D4-4F96-A82F-AE3F66312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860487" y="2630802"/>
              <a:ext cx="571743" cy="355788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0A5397-7C37-4DA7-AE60-537F72315F44}"/>
                </a:ext>
              </a:extLst>
            </p:cNvPr>
            <p:cNvSpPr/>
            <p:nvPr/>
          </p:nvSpPr>
          <p:spPr>
            <a:xfrm>
              <a:off x="3959947" y="3883652"/>
              <a:ext cx="3985386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636360"/>
                  </a:solidFill>
                </a:rPr>
                <a:t>…Package it in a discharge summary document</a:t>
              </a:r>
              <a:endParaRPr lang="nl-NL" sz="1400" dirty="0">
                <a:solidFill>
                  <a:srgbClr val="63636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0DEFEF-1AC0-4B4C-98EB-3C940B1F03A8}"/>
                </a:ext>
              </a:extLst>
            </p:cNvPr>
            <p:cNvSpPr txBox="1"/>
            <p:nvPr/>
          </p:nvSpPr>
          <p:spPr>
            <a:xfrm>
              <a:off x="7005609" y="3273786"/>
              <a:ext cx="1029449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36360"/>
                  </a:solidFill>
                </a:rPr>
                <a:t>National</a:t>
              </a:r>
            </a:p>
            <a:p>
              <a:r>
                <a:rPr lang="en-US" sz="1400" b="1" dirty="0">
                  <a:solidFill>
                    <a:srgbClr val="636360"/>
                  </a:solidFill>
                </a:rPr>
                <a:t>Exchange</a:t>
              </a:r>
              <a:endParaRPr lang="nl-NL" sz="1400" b="1" dirty="0">
                <a:solidFill>
                  <a:srgbClr val="636360"/>
                </a:solidFill>
              </a:endParaRPr>
            </a:p>
          </p:txBody>
        </p:sp>
      </p:grpSp>
      <p:pic>
        <p:nvPicPr>
          <p:cNvPr id="43" name="Picture 7">
            <a:extLst>
              <a:ext uri="{FF2B5EF4-FFF2-40B4-BE49-F238E27FC236}">
                <a16:creationId xmlns:a16="http://schemas.microsoft.com/office/drawing/2014/main" id="{17AC8D86-C9E7-4E2C-AD82-8DFDC5FC5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4" y="3599699"/>
            <a:ext cx="1636768" cy="106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Arrow: Up-Down 43">
            <a:extLst>
              <a:ext uri="{FF2B5EF4-FFF2-40B4-BE49-F238E27FC236}">
                <a16:creationId xmlns:a16="http://schemas.microsoft.com/office/drawing/2014/main" id="{845AC2E6-19FA-46D0-AE03-D7BCC77568A5}"/>
              </a:ext>
            </a:extLst>
          </p:cNvPr>
          <p:cNvSpPr/>
          <p:nvPr/>
        </p:nvSpPr>
        <p:spPr>
          <a:xfrm rot="3494231">
            <a:off x="2563101" y="2966660"/>
            <a:ext cx="851987" cy="13975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en-US" sz="1400" dirty="0"/>
              <a:t>REST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57A964C0-06AA-4AE4-91AE-DB6853FA57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3766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Considerations 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http://hl7.org/fhir/services.html#summary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73754"/>
            <a:ext cx="7924075" cy="409711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SOA patterns applied correctly to FHIR implementations result in … enhanced consistency across implementations as well as enhanced interoperability and robustness.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86</a:t>
            </a:fld>
            <a:endParaRPr lang="en-US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4D3833-0421-4969-B6A4-8B861DB9B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79901"/>
              </p:ext>
            </p:extLst>
          </p:nvPr>
        </p:nvGraphicFramePr>
        <p:xfrm>
          <a:off x="614362" y="1875955"/>
          <a:ext cx="7924791" cy="2723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662">
                  <a:extLst>
                    <a:ext uri="{9D8B030D-6E8A-4147-A177-3AD203B41FA5}">
                      <a16:colId xmlns:a16="http://schemas.microsoft.com/office/drawing/2014/main" val="933902531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663585376"/>
                    </a:ext>
                  </a:extLst>
                </a:gridCol>
                <a:gridCol w="611619">
                  <a:extLst>
                    <a:ext uri="{9D8B030D-6E8A-4147-A177-3AD203B41FA5}">
                      <a16:colId xmlns:a16="http://schemas.microsoft.com/office/drawing/2014/main" val="4189297489"/>
                    </a:ext>
                  </a:extLst>
                </a:gridCol>
                <a:gridCol w="617674">
                  <a:extLst>
                    <a:ext uri="{9D8B030D-6E8A-4147-A177-3AD203B41FA5}">
                      <a16:colId xmlns:a16="http://schemas.microsoft.com/office/drawing/2014/main" val="301369657"/>
                    </a:ext>
                  </a:extLst>
                </a:gridCol>
                <a:gridCol w="4129940">
                  <a:extLst>
                    <a:ext uri="{9D8B030D-6E8A-4147-A177-3AD203B41FA5}">
                      <a16:colId xmlns:a16="http://schemas.microsoft.com/office/drawing/2014/main" val="2811513621"/>
                    </a:ext>
                  </a:extLst>
                </a:gridCol>
              </a:tblGrid>
              <a:tr h="393880">
                <a:tc>
                  <a:txBody>
                    <a:bodyPr/>
                    <a:lstStyle/>
                    <a:p>
                      <a:r>
                        <a:rPr lang="en-US" sz="1050" dirty="0"/>
                        <a:t>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FHIR + 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FHIR + WS*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FHIR + SOA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859743"/>
                  </a:ext>
                </a:extLst>
              </a:tr>
              <a:tr h="528857">
                <a:tc>
                  <a:txBody>
                    <a:bodyPr/>
                    <a:lstStyle/>
                    <a:p>
                      <a:r>
                        <a:rPr lang="en-US" sz="800" b="1" dirty="0"/>
                        <a:t>Supports dynamic adjustment in 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algn="ctr"/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 </a:t>
                      </a:r>
                    </a:p>
                    <a:p>
                      <a:pPr algn="ctr"/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 a native FHIR environment, this must be done by hand. The WS* stack provides for some interaction patterns, but limited. Use of formal notation (BPMN) and service orchestration is most robust option.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91304"/>
                  </a:ext>
                </a:extLst>
              </a:tr>
              <a:tr h="502874">
                <a:tc>
                  <a:txBody>
                    <a:bodyPr/>
                    <a:lstStyle/>
                    <a:p>
                      <a:r>
                        <a:rPr lang="en-US" sz="800" b="1" dirty="0"/>
                        <a:t>Supports ability to batch multiple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FHIR Batch allows for concatenation of multiple process steps. SOA Orchestration allows for fine grained control, grouping and sequencing of multiple operations.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5946"/>
                  </a:ext>
                </a:extLst>
              </a:tr>
              <a:tr h="505153">
                <a:tc>
                  <a:txBody>
                    <a:bodyPr/>
                    <a:lstStyle/>
                    <a:p>
                      <a:r>
                        <a:rPr lang="en-US" sz="800" b="1" dirty="0"/>
                        <a:t>Provides for management of data coherence (e.g. Deadlocks, transactions)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SOA principles define data governance, assigning responsibility for all data management within a service contract.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827409"/>
                  </a:ext>
                </a:extLst>
              </a:tr>
              <a:tr h="528857">
                <a:tc>
                  <a:txBody>
                    <a:bodyPr/>
                    <a:lstStyle/>
                    <a:p>
                      <a:r>
                        <a:rPr lang="en-US" sz="800" b="1" dirty="0"/>
                        <a:t>Provide support for orchestration languages (</a:t>
                      </a:r>
                      <a:r>
                        <a:rPr lang="en-US" sz="800" b="1" dirty="0">
                          <a:hlinkClick r:id="rId3"/>
                        </a:rPr>
                        <a:t>BPMN </a:t>
                      </a:r>
                      <a:r>
                        <a:rPr lang="en-US" sz="800" b="1" dirty="0"/>
                        <a:t>, </a:t>
                      </a:r>
                      <a:r>
                        <a:rPr lang="en-US" sz="800" b="1" dirty="0" err="1">
                          <a:hlinkClick r:id="rId4"/>
                        </a:rPr>
                        <a:t>SOAml</a:t>
                      </a:r>
                      <a:r>
                        <a:rPr lang="en-US" sz="800" b="1" dirty="0">
                          <a:hlinkClick r:id="rId4"/>
                        </a:rPr>
                        <a:t> </a:t>
                      </a:r>
                      <a:r>
                        <a:rPr lang="en-US" sz="8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SOA applies a systematic framework for orchestration using industry accepted formalisms, avoiding costs and complexities associated with an ad-hoc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674859"/>
                  </a:ext>
                </a:extLst>
              </a:tr>
            </a:tbl>
          </a:graphicData>
        </a:graphic>
      </p:graphicFrame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AEC5CEF-AB5D-40FA-A573-D17DF4C15B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17822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FHIR Operations Framework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http://hl7.org/fhir/operations.html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4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When more complex logic is required beyond the simple CRUD interactions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Functionality that can be met more efficiently using an RPC-like paradigm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Some pre-defined operations already defined in the spec; example,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$everything – Get all data for a given Patient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$expand – </a:t>
            </a:r>
            <a:r>
              <a:rPr lang="en-US" sz="1600" dirty="0" err="1"/>
              <a:t>ValueSet</a:t>
            </a:r>
            <a:r>
              <a:rPr lang="en-US" sz="1600" dirty="0"/>
              <a:t> expansion/filter on terminology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See </a:t>
            </a:r>
            <a:r>
              <a:rPr lang="en-US" sz="1600" dirty="0">
                <a:hlinkClick r:id="rId3"/>
              </a:rPr>
              <a:t>http://hl7.org/fhir/operationslist.html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Additional custom operations may be defined and published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 err="1"/>
              <a:t>OperationDefinition</a:t>
            </a:r>
            <a:r>
              <a:rPr lang="en-US" sz="1600" dirty="0"/>
              <a:t> – typically within an Implementation Guide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Always uses FHIR Resources as the parameters/payloads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Parameters Resource Type used to define inputs and outputs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8BACAC06-BF6A-43D2-A4EA-3B137B45F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059349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When to Use Custom Operations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http://hl7.org/fhir/operations.html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3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server plays an active role in formulating the content of the response, not just return existing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purpose is to cause side effects: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Modify existing resource, and/or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Create new resources, and/or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Other changes out of scope of the RESTful interface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task involves business rules to be enforced across multiple/difference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task involves several resources in a coordinated manner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Note: a transaction could be used, but an operation can more focused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0A9FF50D-8AF3-4401-BE5D-3D3F3B2C77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65682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Custom Operations List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http://hl7.org/fhir/operationslist.html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3724C-379E-4C9D-B86A-94AE973F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1064727"/>
            <a:ext cx="7866062" cy="3511784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3F4AD1CB-865B-467D-ABEB-181ED4AB2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2751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Timeline – Past, Present and Future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</a:t>
            </a:fld>
            <a:endParaRPr lang="en-US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6694B3-1189-4948-A19A-63252C6A9778}"/>
              </a:ext>
            </a:extLst>
          </p:cNvPr>
          <p:cNvCxnSpPr/>
          <p:nvPr/>
        </p:nvCxnSpPr>
        <p:spPr>
          <a:xfrm>
            <a:off x="197247" y="3875664"/>
            <a:ext cx="8424936" cy="0"/>
          </a:xfrm>
          <a:prstGeom prst="line">
            <a:avLst/>
          </a:prstGeom>
          <a:ln w="34925"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B3A6E0-200E-402C-912B-6CABE06FA316}"/>
              </a:ext>
            </a:extLst>
          </p:cNvPr>
          <p:cNvSpPr txBox="1"/>
          <p:nvPr/>
        </p:nvSpPr>
        <p:spPr>
          <a:xfrm>
            <a:off x="1032499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2012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AB1D8-5910-4C12-B187-3790C5EC4FD2}"/>
              </a:ext>
            </a:extLst>
          </p:cNvPr>
          <p:cNvSpPr txBox="1"/>
          <p:nvPr/>
        </p:nvSpPr>
        <p:spPr>
          <a:xfrm>
            <a:off x="4449675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2016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3E5F3-7841-4C67-9C49-3ED36FE5FEDC}"/>
              </a:ext>
            </a:extLst>
          </p:cNvPr>
          <p:cNvSpPr txBox="1"/>
          <p:nvPr/>
        </p:nvSpPr>
        <p:spPr>
          <a:xfrm>
            <a:off x="2741087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2014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F232E7-7077-4A0D-9670-1A6DE1B9AF38}"/>
              </a:ext>
            </a:extLst>
          </p:cNvPr>
          <p:cNvSpPr txBox="1"/>
          <p:nvPr/>
        </p:nvSpPr>
        <p:spPr>
          <a:xfrm>
            <a:off x="6158263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2018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8FDFF-974F-4A64-B451-2E3D626889DD}"/>
              </a:ext>
            </a:extLst>
          </p:cNvPr>
          <p:cNvSpPr txBox="1"/>
          <p:nvPr/>
        </p:nvSpPr>
        <p:spPr>
          <a:xfrm>
            <a:off x="7866849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2020</a:t>
            </a:r>
            <a:endParaRPr lang="en-US" sz="1100" dirty="0">
              <a:solidFill>
                <a:srgbClr val="636360"/>
              </a:solidFill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6F94C8A0-4987-46BB-B8AC-7FD5AB459F97}"/>
              </a:ext>
            </a:extLst>
          </p:cNvPr>
          <p:cNvGrpSpPr/>
          <p:nvPr/>
        </p:nvGrpSpPr>
        <p:grpSpPr>
          <a:xfrm>
            <a:off x="1133351" y="2435504"/>
            <a:ext cx="576064" cy="1440160"/>
            <a:chOff x="1835696" y="3356992"/>
            <a:chExt cx="576064" cy="144016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0903C7-057A-4AB2-AE1D-0885DD136701}"/>
                </a:ext>
              </a:extLst>
            </p:cNvPr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F31E04-A9E9-4067-A541-743BAFDEE0A5}"/>
                </a:ext>
              </a:extLst>
            </p:cNvPr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92E234-99A5-41CE-A671-6749E1F1ADC1}"/>
              </a:ext>
            </a:extLst>
          </p:cNvPr>
          <p:cNvSpPr txBox="1"/>
          <p:nvPr/>
        </p:nvSpPr>
        <p:spPr>
          <a:xfrm>
            <a:off x="1052547" y="1578607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First</a:t>
            </a:r>
            <a:br>
              <a:rPr lang="en-US" sz="1200" dirty="0">
                <a:solidFill>
                  <a:srgbClr val="636360"/>
                </a:solidFill>
              </a:rPr>
            </a:br>
            <a:r>
              <a:rPr lang="en-US" sz="1200" dirty="0">
                <a:solidFill>
                  <a:srgbClr val="636360"/>
                </a:solidFill>
              </a:rPr>
              <a:t>Draft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25FCF-8F88-4AD0-90D4-A239C98054CF}"/>
              </a:ext>
            </a:extLst>
          </p:cNvPr>
          <p:cNvSpPr txBox="1"/>
          <p:nvPr/>
        </p:nvSpPr>
        <p:spPr>
          <a:xfrm>
            <a:off x="197247" y="4051618"/>
            <a:ext cx="513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2011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24E59-5FC5-4784-9950-EF9AC19B1CDC}"/>
              </a:ext>
            </a:extLst>
          </p:cNvPr>
          <p:cNvSpPr txBox="1"/>
          <p:nvPr/>
        </p:nvSpPr>
        <p:spPr>
          <a:xfrm>
            <a:off x="3595381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2015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178B9E-9F06-4D67-A9C4-7D94657E5DFA}"/>
              </a:ext>
            </a:extLst>
          </p:cNvPr>
          <p:cNvSpPr txBox="1"/>
          <p:nvPr/>
        </p:nvSpPr>
        <p:spPr>
          <a:xfrm>
            <a:off x="1886793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2013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E88FD6-B0B9-4C5E-9471-B294DDFB7D55}"/>
              </a:ext>
            </a:extLst>
          </p:cNvPr>
          <p:cNvSpPr txBox="1"/>
          <p:nvPr/>
        </p:nvSpPr>
        <p:spPr>
          <a:xfrm>
            <a:off x="5303969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2017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E52FF6-5FF4-404B-BFE2-660FC8832F7F}"/>
              </a:ext>
            </a:extLst>
          </p:cNvPr>
          <p:cNvSpPr txBox="1"/>
          <p:nvPr/>
        </p:nvSpPr>
        <p:spPr>
          <a:xfrm>
            <a:off x="7012557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2019</a:t>
            </a:r>
            <a:endParaRPr lang="en-US" sz="1100" dirty="0">
              <a:solidFill>
                <a:srgbClr val="636360"/>
              </a:solidFill>
            </a:endParaRP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8D7148AC-613C-4561-8E42-A0919C17AEDE}"/>
              </a:ext>
            </a:extLst>
          </p:cNvPr>
          <p:cNvGrpSpPr/>
          <p:nvPr/>
        </p:nvGrpSpPr>
        <p:grpSpPr>
          <a:xfrm>
            <a:off x="3149575" y="2435504"/>
            <a:ext cx="576064" cy="1440160"/>
            <a:chOff x="1835696" y="3356992"/>
            <a:chExt cx="576064" cy="144016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CF9169C-C6D1-45F3-B39B-C5942590E0A6}"/>
                </a:ext>
              </a:extLst>
            </p:cNvPr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AEAF06-9E20-448C-8EFF-56B11F3CB998}"/>
                </a:ext>
              </a:extLst>
            </p:cNvPr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368EEE6-1E14-4426-A732-38E56B602043}"/>
              </a:ext>
            </a:extLst>
          </p:cNvPr>
          <p:cNvSpPr txBox="1"/>
          <p:nvPr/>
        </p:nvSpPr>
        <p:spPr>
          <a:xfrm>
            <a:off x="3067954" y="1582170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1</a:t>
            </a:r>
            <a:r>
              <a:rPr lang="en-US" sz="1200" baseline="30000" dirty="0">
                <a:solidFill>
                  <a:srgbClr val="636360"/>
                </a:solidFill>
              </a:rPr>
              <a:t>st</a:t>
            </a:r>
            <a:endParaRPr lang="en-US" sz="1200" dirty="0">
              <a:solidFill>
                <a:srgbClr val="636360"/>
              </a:solidFill>
            </a:endParaRPr>
          </a:p>
          <a:p>
            <a:r>
              <a:rPr lang="en-US" sz="1200" dirty="0">
                <a:solidFill>
                  <a:srgbClr val="636360"/>
                </a:solidFill>
              </a:rPr>
              <a:t>DSTU</a:t>
            </a:r>
          </a:p>
        </p:txBody>
      </p:sp>
      <p:grpSp>
        <p:nvGrpSpPr>
          <p:cNvPr id="26" name="Group 53">
            <a:extLst>
              <a:ext uri="{FF2B5EF4-FFF2-40B4-BE49-F238E27FC236}">
                <a16:creationId xmlns:a16="http://schemas.microsoft.com/office/drawing/2014/main" id="{410D8AE9-D2B2-4E4B-841E-DBD08D83EBBB}"/>
              </a:ext>
            </a:extLst>
          </p:cNvPr>
          <p:cNvGrpSpPr/>
          <p:nvPr/>
        </p:nvGrpSpPr>
        <p:grpSpPr>
          <a:xfrm>
            <a:off x="4445720" y="1603016"/>
            <a:ext cx="726667" cy="2272648"/>
            <a:chOff x="4133365" y="2524504"/>
            <a:chExt cx="726667" cy="22726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FC5039-DEBF-479E-849B-EA47DA5D74F1}"/>
                </a:ext>
              </a:extLst>
            </p:cNvPr>
            <p:cNvSpPr txBox="1"/>
            <p:nvPr/>
          </p:nvSpPr>
          <p:spPr>
            <a:xfrm>
              <a:off x="4133365" y="2524504"/>
              <a:ext cx="603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636360"/>
                  </a:solidFill>
                </a:rPr>
                <a:t>2</a:t>
              </a:r>
              <a:r>
                <a:rPr lang="en-US" sz="1200" baseline="30000" dirty="0">
                  <a:solidFill>
                    <a:srgbClr val="636360"/>
                  </a:solidFill>
                </a:rPr>
                <a:t>nd</a:t>
              </a:r>
            </a:p>
            <a:p>
              <a:r>
                <a:rPr lang="en-US" sz="1200" dirty="0">
                  <a:solidFill>
                    <a:srgbClr val="636360"/>
                  </a:solidFill>
                </a:rPr>
                <a:t>DSTU</a:t>
              </a:r>
            </a:p>
          </p:txBody>
        </p:sp>
        <p:grpSp>
          <p:nvGrpSpPr>
            <p:cNvPr id="28" name="Group 43">
              <a:extLst>
                <a:ext uri="{FF2B5EF4-FFF2-40B4-BE49-F238E27FC236}">
                  <a16:creationId xmlns:a16="http://schemas.microsoft.com/office/drawing/2014/main" id="{E0A51609-3BBF-4194-B4C7-D7380192138A}"/>
                </a:ext>
              </a:extLst>
            </p:cNvPr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6046B69-261E-40F7-B611-68D7E7ADC8EB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08645F2-8DB9-4FE9-AB16-B8696884424A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54">
            <a:extLst>
              <a:ext uri="{FF2B5EF4-FFF2-40B4-BE49-F238E27FC236}">
                <a16:creationId xmlns:a16="http://schemas.microsoft.com/office/drawing/2014/main" id="{34F0D187-7160-4C7F-BEE1-CE325D2F1328}"/>
              </a:ext>
            </a:extLst>
          </p:cNvPr>
          <p:cNvGrpSpPr/>
          <p:nvPr/>
        </p:nvGrpSpPr>
        <p:grpSpPr>
          <a:xfrm>
            <a:off x="5692181" y="1578608"/>
            <a:ext cx="729019" cy="2297057"/>
            <a:chOff x="5555524" y="2500095"/>
            <a:chExt cx="729019" cy="229705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E637-0ADB-4E06-9278-B097DAA2D195}"/>
                </a:ext>
              </a:extLst>
            </p:cNvPr>
            <p:cNvSpPr txBox="1"/>
            <p:nvPr/>
          </p:nvSpPr>
          <p:spPr>
            <a:xfrm>
              <a:off x="5555524" y="250009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636360"/>
                  </a:solidFill>
                </a:rPr>
                <a:t>3</a:t>
              </a:r>
              <a:r>
                <a:rPr lang="en-US" sz="1200" baseline="30000" dirty="0">
                  <a:solidFill>
                    <a:srgbClr val="636360"/>
                  </a:solidFill>
                </a:rPr>
                <a:t>rd</a:t>
              </a:r>
              <a:r>
                <a:rPr lang="en-US" sz="1200" dirty="0">
                  <a:solidFill>
                    <a:srgbClr val="636360"/>
                  </a:solidFill>
                </a:rPr>
                <a:t> </a:t>
              </a:r>
              <a:endParaRPr lang="en-US" sz="1200" baseline="30000" dirty="0">
                <a:solidFill>
                  <a:srgbClr val="636360"/>
                </a:solidFill>
              </a:endParaRPr>
            </a:p>
            <a:p>
              <a:r>
                <a:rPr lang="en-US" sz="1200" dirty="0">
                  <a:solidFill>
                    <a:srgbClr val="636360"/>
                  </a:solidFill>
                </a:rPr>
                <a:t>STU</a:t>
              </a:r>
            </a:p>
          </p:txBody>
        </p:sp>
        <p:grpSp>
          <p:nvGrpSpPr>
            <p:cNvPr id="33" name="Group 46">
              <a:extLst>
                <a:ext uri="{FF2B5EF4-FFF2-40B4-BE49-F238E27FC236}">
                  <a16:creationId xmlns:a16="http://schemas.microsoft.com/office/drawing/2014/main" id="{C236A993-78C8-4868-9806-F604E4F80438}"/>
                </a:ext>
              </a:extLst>
            </p:cNvPr>
            <p:cNvGrpSpPr/>
            <p:nvPr/>
          </p:nvGrpSpPr>
          <p:grpSpPr>
            <a:xfrm>
              <a:off x="5708479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5B4430-89AB-4780-B88A-EF6FFABBC7EF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9CB45DA-6E32-48E7-AF2F-9AE8E8D23202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55">
            <a:extLst>
              <a:ext uri="{FF2B5EF4-FFF2-40B4-BE49-F238E27FC236}">
                <a16:creationId xmlns:a16="http://schemas.microsoft.com/office/drawing/2014/main" id="{805F5621-2C4E-4090-850B-924C0B67387C}"/>
              </a:ext>
            </a:extLst>
          </p:cNvPr>
          <p:cNvGrpSpPr/>
          <p:nvPr/>
        </p:nvGrpSpPr>
        <p:grpSpPr>
          <a:xfrm>
            <a:off x="7039145" y="1564183"/>
            <a:ext cx="602255" cy="2297057"/>
            <a:chOff x="7202281" y="2500095"/>
            <a:chExt cx="602255" cy="229705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ABB0AD-007A-475F-A71D-8B417A86FB84}"/>
                </a:ext>
              </a:extLst>
            </p:cNvPr>
            <p:cNvSpPr txBox="1"/>
            <p:nvPr/>
          </p:nvSpPr>
          <p:spPr>
            <a:xfrm>
              <a:off x="7202281" y="2500095"/>
              <a:ext cx="380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>
                <a:solidFill>
                  <a:srgbClr val="636360"/>
                </a:solidFill>
              </a:endParaRPr>
            </a:p>
            <a:p>
              <a:r>
                <a:rPr lang="en-US" sz="1200" dirty="0">
                  <a:solidFill>
                    <a:srgbClr val="636360"/>
                  </a:solidFill>
                </a:rPr>
                <a:t>R4</a:t>
              </a:r>
            </a:p>
          </p:txBody>
        </p:sp>
        <p:grpSp>
          <p:nvGrpSpPr>
            <p:cNvPr id="38" name="Group 49">
              <a:extLst>
                <a:ext uri="{FF2B5EF4-FFF2-40B4-BE49-F238E27FC236}">
                  <a16:creationId xmlns:a16="http://schemas.microsoft.com/office/drawing/2014/main" id="{73AF7418-0BE3-4612-B100-5A8DBE9FC044}"/>
                </a:ext>
              </a:extLst>
            </p:cNvPr>
            <p:cNvGrpSpPr/>
            <p:nvPr/>
          </p:nvGrpSpPr>
          <p:grpSpPr>
            <a:xfrm>
              <a:off x="7228472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66C9ADA-08CD-4D78-9E41-22AB477A2682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CBA725F-47B8-4D75-8B0D-A3FBAE54DEDC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FB87AD-A4AF-4E4F-8CFC-86419CD1C4A0}"/>
              </a:ext>
            </a:extLst>
          </p:cNvPr>
          <p:cNvCxnSpPr/>
          <p:nvPr/>
        </p:nvCxnSpPr>
        <p:spPr bwMode="auto">
          <a:xfrm>
            <a:off x="7419377" y="2025848"/>
            <a:ext cx="0" cy="202612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2" name="Group 55">
            <a:extLst>
              <a:ext uri="{FF2B5EF4-FFF2-40B4-BE49-F238E27FC236}">
                <a16:creationId xmlns:a16="http://schemas.microsoft.com/office/drawing/2014/main" id="{43D57CAA-8F10-486D-94EB-645BB87A189A}"/>
              </a:ext>
            </a:extLst>
          </p:cNvPr>
          <p:cNvGrpSpPr/>
          <p:nvPr/>
        </p:nvGrpSpPr>
        <p:grpSpPr>
          <a:xfrm>
            <a:off x="8149633" y="1567632"/>
            <a:ext cx="602255" cy="2297057"/>
            <a:chOff x="7202281" y="2500095"/>
            <a:chExt cx="602255" cy="229705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2CFF38-6676-4D92-93F4-59C0CB064902}"/>
                </a:ext>
              </a:extLst>
            </p:cNvPr>
            <p:cNvSpPr txBox="1"/>
            <p:nvPr/>
          </p:nvSpPr>
          <p:spPr>
            <a:xfrm>
              <a:off x="7202281" y="2500095"/>
              <a:ext cx="380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>
                <a:solidFill>
                  <a:srgbClr val="636360"/>
                </a:solidFill>
              </a:endParaRPr>
            </a:p>
            <a:p>
              <a:r>
                <a:rPr lang="en-US" sz="1200" dirty="0">
                  <a:solidFill>
                    <a:srgbClr val="636360"/>
                  </a:solidFill>
                </a:rPr>
                <a:t>R5</a:t>
              </a:r>
            </a:p>
          </p:txBody>
        </p:sp>
        <p:grpSp>
          <p:nvGrpSpPr>
            <p:cNvPr id="44" name="Group 49">
              <a:extLst>
                <a:ext uri="{FF2B5EF4-FFF2-40B4-BE49-F238E27FC236}">
                  <a16:creationId xmlns:a16="http://schemas.microsoft.com/office/drawing/2014/main" id="{37F4CB1C-C9FD-4DCD-99F1-7EB88F88DB3F}"/>
                </a:ext>
              </a:extLst>
            </p:cNvPr>
            <p:cNvGrpSpPr/>
            <p:nvPr/>
          </p:nvGrpSpPr>
          <p:grpSpPr>
            <a:xfrm>
              <a:off x="7228472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EC98438-66EE-44D0-9CCF-244581B0DDC2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D557AB0-62B9-4FC0-8679-C2BCAA1A2BA9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B49BA54F-0E2C-4B8B-B3C0-60E4E84B64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1609D0B3-E1D3-4B35-9A83-F54C4940F6BE}"/>
              </a:ext>
            </a:extLst>
          </p:cNvPr>
          <p:cNvSpPr/>
          <p:nvPr/>
        </p:nvSpPr>
        <p:spPr>
          <a:xfrm>
            <a:off x="7152776" y="746571"/>
            <a:ext cx="1291633" cy="461661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First Normative Content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16580FB-C57F-4CF3-9810-5911C81A7581}"/>
              </a:ext>
            </a:extLst>
          </p:cNvPr>
          <p:cNvCxnSpPr>
            <a:cxnSpLocks/>
            <a:stCxn id="37" idx="3"/>
            <a:endCxn id="3" idx="1"/>
          </p:cNvCxnSpPr>
          <p:nvPr/>
        </p:nvCxnSpPr>
        <p:spPr>
          <a:xfrm flipV="1">
            <a:off x="7419377" y="1208232"/>
            <a:ext cx="379216" cy="586784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5212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Custom Operation Demo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dirty="0">
                <a:latin typeface="Arial" panose="020B0604020202020204" pitchFamily="34" charset="0"/>
              </a:rPr>
              <a:t>Immunization Forecasting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97336" y="3269472"/>
            <a:ext cx="2833539" cy="282088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hlinkClick r:id="rId2"/>
              </a:rPr>
              <a:t>http://wildfhir4.aegis.net/fhir4-0-0</a:t>
            </a:r>
            <a:r>
              <a:rPr lang="en-US" sz="1400" b="1" dirty="0"/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90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78D72-B41E-421A-B987-04ABB3C4A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80" t="49807" r="6729" b="38752"/>
          <a:stretch/>
        </p:blipFill>
        <p:spPr>
          <a:xfrm>
            <a:off x="2099928" y="1609602"/>
            <a:ext cx="4944144" cy="1604452"/>
          </a:xfrm>
          <a:prstGeom prst="rect">
            <a:avLst/>
          </a:prstGeom>
        </p:spPr>
      </p:pic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43ACD3C0-9F3A-4828-AD2E-B9CAEB4185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445031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F6CEE-A8E9-48CB-96E9-D229C71B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58" y="880485"/>
            <a:ext cx="2090430" cy="203254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Searching – A Fundamental</a:t>
            </a:r>
            <a:br>
              <a:rPr lang="en-US" sz="2800" dirty="0">
                <a:ea typeface="+mj-ea"/>
              </a:rPr>
            </a:br>
            <a:r>
              <a:rPr lang="en-US" sz="2800" dirty="0">
                <a:ea typeface="+mj-ea"/>
              </a:rPr>
              <a:t>Part of FHIR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91</a:t>
            </a:fld>
            <a:endParaRPr lang="en-US" altLang="en-US"/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0ED626-4472-4E44-9028-3CF62E326E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262638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1D281641-1054-4780-B3B7-25F8FFA8A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5730875" y="1629853"/>
            <a:ext cx="1719249" cy="6513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Starting with GET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http://hl7.org/fhir/http.html#search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92</a:t>
            </a:fld>
            <a:endParaRPr lang="en-US" alt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7064DE-8720-4F32-92E1-ADBD360A6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7528" y="1812093"/>
            <a:ext cx="6929292" cy="2064836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https://server.org/fhir/Patient?name=Smith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en-US" sz="1400" dirty="0">
                <a:latin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altLang="en-US" sz="1400" dirty="0"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Note: No explicit ‘id’ in URL; instead, search criteria as URL parameters.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B8513F3B-B456-420E-9EB1-CC9F1436D572}"/>
              </a:ext>
            </a:extLst>
          </p:cNvPr>
          <p:cNvSpPr/>
          <p:nvPr/>
        </p:nvSpPr>
        <p:spPr bwMode="auto">
          <a:xfrm rot="16200000">
            <a:off x="2933317" y="575495"/>
            <a:ext cx="311343" cy="32131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51494-97A5-4161-86F6-EE277C612569}"/>
              </a:ext>
            </a:extLst>
          </p:cNvPr>
          <p:cNvSpPr txBox="1"/>
          <p:nvPr/>
        </p:nvSpPr>
        <p:spPr>
          <a:xfrm>
            <a:off x="2874826" y="234001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DD6A629-1CC2-4D58-A15B-FC60540850F2}"/>
              </a:ext>
            </a:extLst>
          </p:cNvPr>
          <p:cNvSpPr/>
          <p:nvPr/>
        </p:nvSpPr>
        <p:spPr bwMode="auto">
          <a:xfrm rot="5400000">
            <a:off x="5126712" y="1229951"/>
            <a:ext cx="286035" cy="952114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63167CC-D8D9-4790-9283-E180B2BA1486}"/>
              </a:ext>
            </a:extLst>
          </p:cNvPr>
          <p:cNvSpPr/>
          <p:nvPr/>
        </p:nvSpPr>
        <p:spPr bwMode="auto">
          <a:xfrm rot="16200000">
            <a:off x="6376610" y="1424546"/>
            <a:ext cx="311344" cy="151041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CB3DBD-2BBC-4C6B-9578-FB813B2AED5B}"/>
              </a:ext>
            </a:extLst>
          </p:cNvPr>
          <p:cNvSpPr txBox="1"/>
          <p:nvPr/>
        </p:nvSpPr>
        <p:spPr>
          <a:xfrm>
            <a:off x="4664253" y="1290637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11A7D0-1C1F-4A27-986C-BFA416DB93A7}"/>
              </a:ext>
            </a:extLst>
          </p:cNvPr>
          <p:cNvSpPr txBox="1"/>
          <p:nvPr/>
        </p:nvSpPr>
        <p:spPr>
          <a:xfrm>
            <a:off x="5866508" y="2337720"/>
            <a:ext cx="1331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search criteria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93D7757D-60FE-49EE-97D5-B71E67A44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6411908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Resource Search Parameters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65FCC6-9030-4A93-915E-D1A7571F7E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0784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Each resource has a set of “standard” search parameters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Found at the bottom of every resource definition page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So, not all elements are searchable!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Patient example </a:t>
            </a:r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ym typeface="Wingdings" panose="05000000000000000000" pitchFamily="2" charset="2"/>
                <a:hlinkClick r:id="rId2"/>
              </a:rPr>
              <a:t>http://hl7.org/fhir/patient.html#search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D215A-A70C-49CB-B54D-5432CE27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63" y="3046355"/>
            <a:ext cx="5995073" cy="1536780"/>
          </a:xfrm>
          <a:prstGeom prst="rect">
            <a:avLst/>
          </a:prstGeom>
          <a:ln>
            <a:solidFill>
              <a:schemeClr val="accent4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circle.png">
            <a:extLst>
              <a:ext uri="{FF2B5EF4-FFF2-40B4-BE49-F238E27FC236}">
                <a16:creationId xmlns:a16="http://schemas.microsoft.com/office/drawing/2014/main" id="{2F1A4E1B-48C5-40DF-91E8-7778EE5151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2834034" y="3102027"/>
            <a:ext cx="1056434" cy="350336"/>
          </a:xfrm>
          <a:prstGeom prst="rect">
            <a:avLst/>
          </a:prstGeom>
        </p:spPr>
      </p:pic>
      <p:sp>
        <p:nvSpPr>
          <p:cNvPr id="14" name="Cloud 13">
            <a:extLst>
              <a:ext uri="{FF2B5EF4-FFF2-40B4-BE49-F238E27FC236}">
                <a16:creationId xmlns:a16="http://schemas.microsoft.com/office/drawing/2014/main" id="{AEBE92DE-9E27-430A-97AF-ACB9ACE2AD6C}"/>
              </a:ext>
            </a:extLst>
          </p:cNvPr>
          <p:cNvSpPr/>
          <p:nvPr/>
        </p:nvSpPr>
        <p:spPr>
          <a:xfrm>
            <a:off x="6715477" y="2028324"/>
            <a:ext cx="1814159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  </a:t>
            </a:r>
            <a:r>
              <a:rPr lang="en-US" sz="1050" b="1" dirty="0">
                <a:solidFill>
                  <a:schemeClr val="tx1"/>
                </a:solidFill>
              </a:rPr>
              <a:t>All Resources have common parameters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33C5A9-27EF-4ECE-8CF9-2A87C57D2D3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699164" y="2419227"/>
            <a:ext cx="3021940" cy="743203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C697FDFC-7E00-4436-994B-76F390B270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74601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OK, I get it … or not?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94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A69AE-2C28-44D6-9686-D3FBE0A1247D}"/>
              </a:ext>
            </a:extLst>
          </p:cNvPr>
          <p:cNvSpPr/>
          <p:nvPr/>
        </p:nvSpPr>
        <p:spPr>
          <a:xfrm>
            <a:off x="1508487" y="1371984"/>
            <a:ext cx="61270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http://server.org/fhir/Patient/         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406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http://server.org/fhir/Patient?gender=M  234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http://server.org/fhir/Patient?gender=F  167 hits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Total: 234 + 167 =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3AA15-26BA-4849-AB5F-0E5517A4A890}"/>
              </a:ext>
            </a:extLst>
          </p:cNvPr>
          <p:cNvSpPr/>
          <p:nvPr/>
        </p:nvSpPr>
        <p:spPr>
          <a:xfrm>
            <a:off x="1508487" y="2868758"/>
            <a:ext cx="612702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http://server.org/fhir/Patient/          </a:t>
            </a:r>
            <a:r>
              <a:rPr lang="en-US" sz="1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406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http://server.org/fhir/Patient?gender=M  234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http://server.org/fhir/Patient?gender=F  167 hits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http://server.org/fhir/Patient?gender:missing=true 5 hits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Total: 234 + 167 + 5 =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406</a:t>
            </a:r>
          </a:p>
        </p:txBody>
      </p:sp>
      <p:pic>
        <p:nvPicPr>
          <p:cNvPr id="9" name="Picture 8" descr="circle.png">
            <a:extLst>
              <a:ext uri="{FF2B5EF4-FFF2-40B4-BE49-F238E27FC236}">
                <a16:creationId xmlns:a16="http://schemas.microsoft.com/office/drawing/2014/main" id="{400396A1-1C57-45C6-9DDB-EED1BD49F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5849738" y="1301315"/>
            <a:ext cx="1083957" cy="410679"/>
          </a:xfrm>
          <a:prstGeom prst="rect">
            <a:avLst/>
          </a:prstGeom>
        </p:spPr>
      </p:pic>
      <p:pic>
        <p:nvPicPr>
          <p:cNvPr id="10" name="Picture 9" descr="circle.png">
            <a:extLst>
              <a:ext uri="{FF2B5EF4-FFF2-40B4-BE49-F238E27FC236}">
                <a16:creationId xmlns:a16="http://schemas.microsoft.com/office/drawing/2014/main" id="{5131D84E-0555-4BC6-B38B-A4EBA6F5A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3174159" y="2128223"/>
            <a:ext cx="677221" cy="41067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2EA31F-6B4C-4AD4-9BD4-D853BEF2398F}"/>
              </a:ext>
            </a:extLst>
          </p:cNvPr>
          <p:cNvCxnSpPr>
            <a:cxnSpLocks/>
          </p:cNvCxnSpPr>
          <p:nvPr/>
        </p:nvCxnSpPr>
        <p:spPr>
          <a:xfrm flipH="1">
            <a:off x="3851380" y="1594884"/>
            <a:ext cx="1998358" cy="623776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4A85D0-0DF7-43C8-BA11-53B4F7AC19A9}"/>
              </a:ext>
            </a:extLst>
          </p:cNvPr>
          <p:cNvSpPr txBox="1"/>
          <p:nvPr/>
        </p:nvSpPr>
        <p:spPr>
          <a:xfrm>
            <a:off x="4592116" y="1513742"/>
            <a:ext cx="34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7" name="Picture 16" descr="circle.png">
            <a:extLst>
              <a:ext uri="{FF2B5EF4-FFF2-40B4-BE49-F238E27FC236}">
                <a16:creationId xmlns:a16="http://schemas.microsoft.com/office/drawing/2014/main" id="{3FC4271E-9B2B-4661-9881-C9D9AF691C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4939445" y="3428375"/>
            <a:ext cx="1418965" cy="493653"/>
          </a:xfrm>
          <a:prstGeom prst="rect">
            <a:avLst/>
          </a:prstGeom>
        </p:spPr>
      </p:pic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17E7AF7-B37F-43A3-8AC4-8880A9446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4353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D6C484-E9AF-419B-B602-94BB93F2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26" y="988306"/>
            <a:ext cx="5302379" cy="3586650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Searching – </a:t>
            </a:r>
            <a:r>
              <a:rPr lang="en-US" altLang="en-US" sz="2000" dirty="0" err="1">
                <a:latin typeface="Arial" panose="020B0604020202020204" pitchFamily="34" charset="0"/>
              </a:rPr>
              <a:t>Bundle.type</a:t>
            </a:r>
            <a:r>
              <a:rPr lang="en-US" altLang="en-US" sz="2000" dirty="0">
                <a:latin typeface="Arial" panose="020B0604020202020204" pitchFamily="34" charset="0"/>
              </a:rPr>
              <a:t> = “</a:t>
            </a:r>
            <a:r>
              <a:rPr lang="en-US" altLang="en-US" sz="2000" dirty="0" err="1">
                <a:latin typeface="Arial" panose="020B0604020202020204" pitchFamily="34" charset="0"/>
              </a:rPr>
              <a:t>searchset</a:t>
            </a:r>
            <a:r>
              <a:rPr lang="en-US" altLang="en-US" sz="2000" dirty="0">
                <a:latin typeface="Arial" panose="020B0604020202020204" pitchFamily="34" charset="0"/>
              </a:rPr>
              <a:t>”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77445ABC-5FFE-437E-836E-0D5C657BF7AE}"/>
              </a:ext>
            </a:extLst>
          </p:cNvPr>
          <p:cNvSpPr/>
          <p:nvPr/>
        </p:nvSpPr>
        <p:spPr bwMode="auto">
          <a:xfrm>
            <a:off x="5449124" y="3595678"/>
            <a:ext cx="1786296" cy="111902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This Bundle is a </a:t>
            </a:r>
            <a:r>
              <a:rPr lang="en-US" sz="1400" b="1" dirty="0" err="1">
                <a:solidFill>
                  <a:schemeClr val="bg1"/>
                </a:solidFill>
              </a:rPr>
              <a:t>Searchset</a:t>
            </a:r>
            <a:r>
              <a:rPr lang="en-US" sz="1400" dirty="0">
                <a:solidFill>
                  <a:schemeClr val="bg1"/>
                </a:solidFill>
              </a:rPr>
              <a:t> Result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CFDE94-1DB6-4F0F-BF26-60ADAF76AC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33377" y="1931746"/>
            <a:ext cx="1889358" cy="205285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DD2B05FE-A26C-4FC1-9D72-AA2130D751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8507616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Chained Searches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http://hl7.org/fhir/search.html#chaining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15321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Scenario – How to search for and return all Observations for a given Patient using the Patient’s name?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Patient has a search parameter for “name”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Observation has a search parameter for “patient” (reference to the subject when it is a 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One solution (the hard way)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Search for the Patient(s) by “name”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Take Patient(s) from search results and execute &lt;N&gt; Observation searches for each found Patient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Or…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4D588FDB-2012-42B8-BA05-64EA57E5E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868383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Chained Searches (2 queries in 1)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http://hl7.org/fhir/search.html#chaining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4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Execute one search operation on the Observation resource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Using the Observation “patient” search parameter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Chain the Patient “name” parameter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0" indent="0" algn="ctr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https://server.com/fhir/Observation?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patient.name=Jones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</a:rPr>
              <a:t>Note: This only works on the </a:t>
            </a:r>
            <a:r>
              <a:rPr lang="en-US" sz="1600" b="1" u="sng" dirty="0">
                <a:solidFill>
                  <a:srgbClr val="FF0000"/>
                </a:solidFill>
              </a:rPr>
              <a:t>predefined search parameters </a:t>
            </a:r>
            <a:r>
              <a:rPr lang="en-US" sz="1600" b="1" dirty="0">
                <a:solidFill>
                  <a:srgbClr val="FF0000"/>
                </a:solidFill>
              </a:rPr>
              <a:t>of type “reference”. You cannot just use any element of the resource.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97</a:t>
            </a:fld>
            <a:endParaRPr lang="en-US" altLang="en-US"/>
          </a:p>
        </p:txBody>
      </p:sp>
      <p:pic>
        <p:nvPicPr>
          <p:cNvPr id="5" name="Picture 4" descr="circle.png">
            <a:extLst>
              <a:ext uri="{FF2B5EF4-FFF2-40B4-BE49-F238E27FC236}">
                <a16:creationId xmlns:a16="http://schemas.microsoft.com/office/drawing/2014/main" id="{346B4298-D0A1-47AA-A322-E6898E454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5682384" y="2611984"/>
            <a:ext cx="3045980" cy="661956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B5CF7D47-5DFB-421E-8682-4326714584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7971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Including Other Resources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http://hl7.org/fhir/search.html#include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9175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Scenario – We search for and return all Observations for a given date. How do we include all the corresponding Patients?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Observation has a search parameter for “patient” (reference to the subject when it is a 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One solution (the hard way)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Search for the Observations by “date”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Take Observation search results and execute &lt;N&gt; Patient searches for each </a:t>
            </a:r>
            <a:r>
              <a:rPr lang="en-US" sz="1600" dirty="0" err="1"/>
              <a:t>Observation.subject</a:t>
            </a:r>
            <a:r>
              <a:rPr lang="en-US" sz="1600" dirty="0"/>
              <a:t> where subject is a Patient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Or…</a:t>
            </a:r>
            <a:endParaRPr lang="en-US" b="1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98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2839F8FA-B111-4923-B746-09037BED2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722391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Including Other Resources (optimal way)</a:t>
            </a:r>
            <a:br>
              <a:rPr lang="en-US" sz="2000" dirty="0"/>
            </a:br>
            <a:r>
              <a:rPr lang="en-US" sz="2000" b="0" dirty="0">
                <a:hlinkClick r:id="rId2"/>
              </a:rPr>
              <a:t>http://hl7.org/fhir/search.html#include</a:t>
            </a:r>
            <a:r>
              <a:rPr lang="en-US" sz="2000" b="0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28951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Execute one search operation on the Observation resource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Use the Observation “patient” search parameter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Include all referenced Patient resources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https://server.com/fhir/Observation?date=2019-04-25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_include=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Observation:patient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</a:rPr>
              <a:t>Note: (Again) This only works on the </a:t>
            </a:r>
            <a:r>
              <a:rPr lang="en-US" sz="1600" b="1" u="sng" dirty="0">
                <a:solidFill>
                  <a:srgbClr val="FF0000"/>
                </a:solidFill>
              </a:rPr>
              <a:t>predefined search parameters </a:t>
            </a:r>
            <a:r>
              <a:rPr lang="en-US" sz="1600" b="1" dirty="0">
                <a:solidFill>
                  <a:srgbClr val="FF0000"/>
                </a:solidFill>
              </a:rPr>
              <a:t>of type “reference”. You cannot just use any element of the resource.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99</a:t>
            </a:fld>
            <a:endParaRPr lang="en-US" altLang="en-US"/>
          </a:p>
        </p:txBody>
      </p:sp>
      <p:pic>
        <p:nvPicPr>
          <p:cNvPr id="5" name="Picture 4" descr="circle.png">
            <a:extLst>
              <a:ext uri="{FF2B5EF4-FFF2-40B4-BE49-F238E27FC236}">
                <a16:creationId xmlns:a16="http://schemas.microsoft.com/office/drawing/2014/main" id="{346B4298-D0A1-47AA-A322-E6898E454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2646310" y="2845360"/>
            <a:ext cx="4606545" cy="662689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937B801-0BA2-4439-8EFE-E649AE2BE6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86227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25419</TotalTime>
  <Words>14923</Words>
  <Application>Microsoft Office PowerPoint</Application>
  <PresentationFormat>On-screen Show (16:9)</PresentationFormat>
  <Paragraphs>1584</Paragraphs>
  <Slides>139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6" baseType="lpstr">
      <vt:lpstr>Arial</vt:lpstr>
      <vt:lpstr>Calibri</vt:lpstr>
      <vt:lpstr>Consolas</vt:lpstr>
      <vt:lpstr>Courier New</vt:lpstr>
      <vt:lpstr>Symbol</vt:lpstr>
      <vt:lpstr>Wingdings</vt:lpstr>
      <vt:lpstr>Office Theme</vt:lpstr>
      <vt:lpstr>FHIR for Software Developers</vt:lpstr>
      <vt:lpstr>Instructor</vt:lpstr>
      <vt:lpstr>This Presentation</vt:lpstr>
      <vt:lpstr>Acknowledgements / Credits</vt:lpstr>
      <vt:lpstr>Introductions and Level Setting</vt:lpstr>
      <vt:lpstr>Contents / Agenda</vt:lpstr>
      <vt:lpstr>Background and Helpful Resources</vt:lpstr>
      <vt:lpstr>FHIR Release and Publication Status</vt:lpstr>
      <vt:lpstr>FHIR Timeline – Past, Present and Future</vt:lpstr>
      <vt:lpstr>Development Resources</vt:lpstr>
      <vt:lpstr>Testing Platforms</vt:lpstr>
      <vt:lpstr>clinFHIR http://clinfhir.com </vt:lpstr>
      <vt:lpstr>The FHIR Community</vt:lpstr>
      <vt:lpstr>FHIR – Elevator Pitch…</vt:lpstr>
      <vt:lpstr>FHIR Resources</vt:lpstr>
      <vt:lpstr>FHIR Resources – Review</vt:lpstr>
      <vt:lpstr>FHIR Resources – Modules http://hl7.org/fhir/index.html </vt:lpstr>
      <vt:lpstr>FHIR Resources – Resource Hierarchy</vt:lpstr>
      <vt:lpstr>FHIR Resources – Resource Hierarchy</vt:lpstr>
      <vt:lpstr>FHIR Resources – Where are these elements defined?</vt:lpstr>
      <vt:lpstr>FHIR Resources – Composition vs. Reference</vt:lpstr>
      <vt:lpstr>FHIR Resources – Basic Structure</vt:lpstr>
      <vt:lpstr>FHIR Resources – Basic Structure</vt:lpstr>
      <vt:lpstr>FHIR Resources – Syntax (review) – XML and JSON</vt:lpstr>
      <vt:lpstr>FHIR Resources – Recording a Consultation What FHIR Resources?</vt:lpstr>
      <vt:lpstr>PowerPoint Presentation</vt:lpstr>
      <vt:lpstr>FHIR Resources – Metadata http://hl7.org/fhir/resource.html#Meta </vt:lpstr>
      <vt:lpstr>FHIR Resources – Element http://hl7.org/fhir/element.html </vt:lpstr>
      <vt:lpstr>FHIR Resources – Element Hierarchy http://hl7.org/fhir/patient.html#resource </vt:lpstr>
      <vt:lpstr>FHIR Resources – Primitive Data Types http://hl7.org/fhir/datatypes.html#primitive </vt:lpstr>
      <vt:lpstr>FHIR Resources – Complex Data Types http://hl7.org/fhir/datatypes.html#complex </vt:lpstr>
      <vt:lpstr>FHIR Resources – Backbone Element http://hl7.org/fhir/backboneelement.html </vt:lpstr>
      <vt:lpstr>FHIR Resources – Content to Definition</vt:lpstr>
      <vt:lpstr>FHIR Resources – “Choice” of Data Types http://hl7.org/fhir/formats.html#choice </vt:lpstr>
      <vt:lpstr>FHIR Resources – References http://hl7.org/fhir/references.html#Reference</vt:lpstr>
      <vt:lpstr>FHIR Resources – Literal References http://hl7.org/fhir/references.html#literal  </vt:lpstr>
      <vt:lpstr>FHIR Resources – Logical References http://hl7.org/fhir/references.html#logical </vt:lpstr>
      <vt:lpstr>FHIR Resources – Reference Description (Display) http://hl7.org/fhir/references.html#display </vt:lpstr>
      <vt:lpstr>FHIR Resources – Narrative http://hl7.org/fhir/narrative.html#Narrative </vt:lpstr>
      <vt:lpstr>FHIR Resources – Narrative http://hl7.org/fhir/narrative.html#Narrative </vt:lpstr>
      <vt:lpstr>FHIR Resources – Narrative Example (from the spec) http://hl7.org/fhir/observation-example-f001-glucose.html </vt:lpstr>
      <vt:lpstr>FHIR Resources – Types of Coded Data (review)</vt:lpstr>
      <vt:lpstr>FHIR Resources – Examples of Coded Data (review) http://hl7.org/fhir/datatypes-examples.html#codeableconcept</vt:lpstr>
      <vt:lpstr>FHIR Resources – Binding Strength (review)</vt:lpstr>
      <vt:lpstr>FHIR Resources – Bindings (review+)</vt:lpstr>
      <vt:lpstr>FHIR Resources – Bundles</vt:lpstr>
      <vt:lpstr>FHIR Supports 4 Interoperability Paradigms</vt:lpstr>
      <vt:lpstr>Interoperability paradigms</vt:lpstr>
      <vt:lpstr>REST Paradigm http://hl7.org/fhir/http.html </vt:lpstr>
      <vt:lpstr>REST Paradigm – Can be distributed</vt:lpstr>
      <vt:lpstr>REST Paradigm – Repository Model</vt:lpstr>
      <vt:lpstr>REST Paradigm – Metadata mapping to HTTP http://hl7.org/fhir/resource.html#Meta </vt:lpstr>
      <vt:lpstr>REST Paradigm – GET / Read a Resource (review)</vt:lpstr>
      <vt:lpstr>REST Paradigm – GET Details</vt:lpstr>
      <vt:lpstr>REST Paradigm – GET a Specific Version of a Resource</vt:lpstr>
      <vt:lpstr>REST Paradigm – POST / Create a Resource</vt:lpstr>
      <vt:lpstr>REST Paradigm – POST Details</vt:lpstr>
      <vt:lpstr>REST Paradigm – PUT / Update a Resource</vt:lpstr>
      <vt:lpstr>REST Paradigm – PUT Details</vt:lpstr>
      <vt:lpstr>REST Paradigm – Version Aware Updates http://hl7.org/fhir/http.html#concurrency </vt:lpstr>
      <vt:lpstr>REST Paradigm – Update as Create http://hl7.org/fhir/http.html#upsert </vt:lpstr>
      <vt:lpstr>REST Paradigm – Conditional Create Operation (Trial Use) http://hl7.org/fhir/http.html#ccreate </vt:lpstr>
      <vt:lpstr>REST Paradigm – Conditional Update Operation (Trial Use) http://hl7.org/fhir/http.html#cond-update </vt:lpstr>
      <vt:lpstr>REST Paradigm – Conditional Delete Operation (Trial Use) http://hl7.org/fhir/http.html#3.1.0.7.1 </vt:lpstr>
      <vt:lpstr>REST Paradigm – Delete (is it really gone?)</vt:lpstr>
      <vt:lpstr>REST Paradigm – Version History and Revival (review) http://hl7.org/fhir/http.html#history </vt:lpstr>
      <vt:lpstr>REST Paradigm – OperationOutcome</vt:lpstr>
      <vt:lpstr>REST Paradigm – CapabilityStatement http://hl7.org/fhir/capabilitystatement.html </vt:lpstr>
      <vt:lpstr>Interoperability paradigms</vt:lpstr>
      <vt:lpstr>Documents Paradigm http://hl7.org/fhir/documents.html </vt:lpstr>
      <vt:lpstr>Documents Paradigm – Discharge Summary Example</vt:lpstr>
      <vt:lpstr>Documents Paradigm – Bundle Provides Structure</vt:lpstr>
      <vt:lpstr>Documents Paradigm – Composition Resource (Header) </vt:lpstr>
      <vt:lpstr>Documents Paradigm – Bundle.type = “document” </vt:lpstr>
      <vt:lpstr>Documents Paradigm – Communicating  http://hl7.org/fhir/documents.html#bundle </vt:lpstr>
      <vt:lpstr>Documents Paradigm – CDA and FHIR </vt:lpstr>
      <vt:lpstr>Interoperability paradigms</vt:lpstr>
      <vt:lpstr>Messages Paradigm http://hl7.org/fhir/messaging.html </vt:lpstr>
      <vt:lpstr>Messages Paradigm – Bundle Provides Structure</vt:lpstr>
      <vt:lpstr>Messages Paradigm – MessageHeader Resource (Header) </vt:lpstr>
      <vt:lpstr>Messages Paradigm – Bundle.type = “message” </vt:lpstr>
      <vt:lpstr>Messages Paradigm – V2 and FHIR </vt:lpstr>
      <vt:lpstr>Interoperability paradigms</vt:lpstr>
      <vt:lpstr>Services Paradigm http://hl7.org/fhir/services.html </vt:lpstr>
      <vt:lpstr>Services Paradigm – Regardless, the Content is the Same</vt:lpstr>
      <vt:lpstr>Services Paradigm – Considerations  http://hl7.org/fhir/services.html#summary </vt:lpstr>
      <vt:lpstr>Services Paradigm – FHIR Operations Framework http://hl7.org/fhir/operations.html </vt:lpstr>
      <vt:lpstr>Services Paradigm – When to Use Custom Operations http://hl7.org/fhir/operations.html </vt:lpstr>
      <vt:lpstr>Services Paradigm – Custom Operations List http://hl7.org/fhir/operationslist.html </vt:lpstr>
      <vt:lpstr>Services Paradigm – Custom Operation Demo Immunization Forecasting</vt:lpstr>
      <vt:lpstr>Searching – A Fundamental Part of FHIR</vt:lpstr>
      <vt:lpstr>Searching – Starting with GET http://hl7.org/fhir/http.html#search </vt:lpstr>
      <vt:lpstr>Searching – Resource Search Parameters</vt:lpstr>
      <vt:lpstr>Searching – OK, I get it … or not?</vt:lpstr>
      <vt:lpstr>Searching – Bundle.type = “searchset” </vt:lpstr>
      <vt:lpstr>Searching – Chained Searches http://hl7.org/fhir/search.html#chaining </vt:lpstr>
      <vt:lpstr>Searching – Chained Searches (2 queries in 1) http://hl7.org/fhir/search.html#chaining </vt:lpstr>
      <vt:lpstr>Searching – Including Other Resources http://hl7.org/fhir/search.html#include </vt:lpstr>
      <vt:lpstr>Searching – Including Other Resources (optimal way) http://hl7.org/fhir/search.html#include </vt:lpstr>
      <vt:lpstr>Searching – Common (and not so common) Parameters http://hl7.org/fhir/search.html</vt:lpstr>
      <vt:lpstr>Searching – Common Parameters http://hl7.org/fhir/search.html#standard </vt:lpstr>
      <vt:lpstr>Searching – Common Parameters http://hl7.org/fhir/search.html#standard </vt:lpstr>
      <vt:lpstr>Searching – Search Result Parameters http://hl7.org/fhir/search.html#return </vt:lpstr>
      <vt:lpstr>Searching – Search Result Parameters http://hl7.org/fhir/search.html#return </vt:lpstr>
      <vt:lpstr>Searching – Compartments http://hl7.org/fhir/http.html#vsearch </vt:lpstr>
      <vt:lpstr>Searching – Special Case using HTTP POST http://hl7.org/fhir/http.html#search </vt:lpstr>
      <vt:lpstr>Profiling And Validation</vt:lpstr>
      <vt:lpstr>Profiling – Background (review) http://hl7.org/fhir/profiling.html </vt:lpstr>
      <vt:lpstr>Profiling – Background (more…) http://hl7.org/fhir/profiling.html </vt:lpstr>
      <vt:lpstr>Profiling – Claiming Conformance</vt:lpstr>
      <vt:lpstr>Profiling – Example using Patient (review)</vt:lpstr>
      <vt:lpstr>Profiling – Extensions http://hl7.org/fhir/extensibility.html </vt:lpstr>
      <vt:lpstr>Profiling – US Core Patient Example – Simple Extension</vt:lpstr>
      <vt:lpstr>Profiling – US Core Patient Example – Complex Extension</vt:lpstr>
      <vt:lpstr>Profiling – US Core R4 Implementation Guide https://build.fhir.org/ig/HL7/US-Core-R4/index.html </vt:lpstr>
      <vt:lpstr>Profiling – US Core R4 – Patient Profile https://build.fhir.org/ig/HL7/US-Core-R4/StructureDefinition-us-core-patient.html </vt:lpstr>
      <vt:lpstr>Profiling – Forge Tool (fire.ly) https://fire.ly/forge </vt:lpstr>
      <vt:lpstr>Profiling – Slicing (on repeating elements) http://hl7.org/fhir/profiling.html#slicing </vt:lpstr>
      <vt:lpstr>Profiling – Claiming Conformance – Resource Instance </vt:lpstr>
      <vt:lpstr>Profiling – Validating the Claim http://hl7.org/fhir/validation.html </vt:lpstr>
      <vt:lpstr>Profiling – Validation Tools http://hl7.org/fhir/validation.html </vt:lpstr>
      <vt:lpstr>Profiling – Distributed Validation</vt:lpstr>
      <vt:lpstr>Implementing FHIR</vt:lpstr>
      <vt:lpstr>Implementing FHIR – Downloads http://hl7.org/fhir/downloads.html </vt:lpstr>
      <vt:lpstr>Implementing FHIR – Java Reference Implementation (HAPI-FHIR) http://hapifhir.io &amp; https://github.com/jamesagnew/hapi-fhir </vt:lpstr>
      <vt:lpstr>Implementing FHIR – C#/.NET Reference Implementation (Firely) https://github.com/FirelyTeam/fhir-net-api </vt:lpstr>
      <vt:lpstr>Implementing FHIR – Java Code Example (parsing/serializing) </vt:lpstr>
      <vt:lpstr>Implementing FHIR – C# Code Example (parsing/serializing) </vt:lpstr>
      <vt:lpstr>Implementing FHIR – Java Code Example (FHIR Client) </vt:lpstr>
      <vt:lpstr>Implementing FHIR – C# Code Example (FHIR Client) </vt:lpstr>
      <vt:lpstr>Implementing FHIR – Building the Spec (not for everyone) http://wiki.hl7.org/index.php?title=FHIR_Build_Process </vt:lpstr>
      <vt:lpstr>Implementing FHIR – Java Reference Implementation Source Code </vt:lpstr>
      <vt:lpstr>Implementing FHIR – Build your own Java HL7 FHIR Core Library</vt:lpstr>
      <vt:lpstr>Final Thoughts</vt:lpstr>
      <vt:lpstr>Final Thoughts – FHIR in other Specifications</vt:lpstr>
      <vt:lpstr>Final Thoughts – SMART on FHIR Example</vt:lpstr>
      <vt:lpstr>Final Thoughts – Security http://hl7.org/fhir/security.html</vt:lpstr>
      <vt:lpstr>Final Thoughts – Next Steps for you</vt:lpstr>
      <vt:lpstr>Wrap Up – Discussion (Q&amp;A)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Richard J. Ettema (AEGIS.net)</cp:lastModifiedBy>
  <cp:revision>335</cp:revision>
  <dcterms:created xsi:type="dcterms:W3CDTF">2019-03-22T18:05:01Z</dcterms:created>
  <dcterms:modified xsi:type="dcterms:W3CDTF">2019-05-01T16:33:22Z</dcterms:modified>
</cp:coreProperties>
</file>